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48" r:id="rId2"/>
    <p:sldId id="549" r:id="rId3"/>
    <p:sldId id="550" r:id="rId4"/>
    <p:sldId id="569" r:id="rId5"/>
    <p:sldId id="552" r:id="rId6"/>
    <p:sldId id="570" r:id="rId7"/>
    <p:sldId id="555" r:id="rId8"/>
    <p:sldId id="554" r:id="rId9"/>
    <p:sldId id="557" r:id="rId10"/>
    <p:sldId id="558" r:id="rId11"/>
    <p:sldId id="559" r:id="rId12"/>
    <p:sldId id="563" r:id="rId13"/>
    <p:sldId id="564" r:id="rId14"/>
    <p:sldId id="568" r:id="rId15"/>
    <p:sldId id="4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29C47094-1BCC-4AA9-B0A7-3414DECEEB2A}">
          <p14:sldIdLst/>
        </p14:section>
        <p14:section name="Micado-Optimizer-Test" id="{A6070C13-4E6C-4DB2-B14E-35A00B10BF4F}">
          <p14:sldIdLst>
            <p14:sldId id="548"/>
            <p14:sldId id="549"/>
            <p14:sldId id="550"/>
            <p14:sldId id="569"/>
            <p14:sldId id="552"/>
            <p14:sldId id="570"/>
            <p14:sldId id="555"/>
            <p14:sldId id="554"/>
            <p14:sldId id="557"/>
            <p14:sldId id="558"/>
            <p14:sldId id="559"/>
            <p14:sldId id="563"/>
            <p14:sldId id="564"/>
            <p14:sldId id="568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pds" initials="l" lastIdx="1" clrIdx="0">
    <p:extLst>
      <p:ext uri="{19B8F6BF-5375-455C-9EA6-DF929625EA0E}">
        <p15:presenceInfo xmlns:p15="http://schemas.microsoft.com/office/powerpoint/2012/main" userId="lp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644"/>
    <a:srgbClr val="E6AF00"/>
    <a:srgbClr val="AA0286"/>
    <a:srgbClr val="7C2A8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A82FDA3-5010-420F-81B5-9E41F2125D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EEFB1E-35B5-49F2-871C-D2BBAE1007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D0E-2034-4D6C-BA70-FA18633ACB1C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FE67EE-33F0-47C1-A2FA-36855767A9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2E07EB-FB00-4E42-91CE-2F6FB1D9C1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43177-1576-47C9-9C22-43F631D5C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2C1B0-CF0C-4CCA-94AA-5A7E403898B6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56732-1859-4097-A93A-777074D18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8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1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0874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4421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60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025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822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671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091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770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30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967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766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1435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453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945D6-BF94-493E-91B3-ED3FB1C1C3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0903" y="1161148"/>
            <a:ext cx="5307291" cy="2865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Title</a:t>
            </a:r>
            <a:br>
              <a:rPr lang="de-DE" dirty="0"/>
            </a:br>
            <a:r>
              <a:rPr lang="de-DE" dirty="0" err="1"/>
              <a:t>of</a:t>
            </a:r>
            <a:br>
              <a:rPr lang="de-DE" dirty="0"/>
            </a:b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2174A5-14C3-45BF-AF8B-AFFE3FF4D8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0903" y="4174028"/>
            <a:ext cx="5307291" cy="11759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Speaker, Company, Position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0C1F6-6490-425A-BF1F-A62A3D0A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B84F-32C6-46BA-8021-4F6AB18AD677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8C71-C0E6-488B-9B80-4215B3BE0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C54FA-B3A0-40B9-810C-13721695BE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73" y="470302"/>
            <a:ext cx="4807294" cy="53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9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89F2-48D4-44B2-BDE6-C919D48E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95209"/>
            <a:ext cx="11476232" cy="101022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99EC81-7F9D-4CEA-B5FA-D6388538A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7" y="1551398"/>
            <a:ext cx="11476232" cy="445898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EB2E-8BBD-41ED-A1FB-F26FC489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0E33-8B59-45B1-A126-150C02426B39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75673-ECA3-4C52-8680-C32214E1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4660FE-0FDC-4A72-BBBA-0105C5A9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70A43-1A8A-4725-B6E8-A9B77BA2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6F6473-70CB-42B0-82B4-BF2F9737D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8A0719-E745-4869-A3AF-42A6DBF4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44DFE7-BEA2-4C5A-9BB8-0931FAD5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924A1-945C-43B5-810B-0C0F32F93081}" type="datetime1">
              <a:rPr lang="en-US" smtClean="0"/>
              <a:t>11/1/2021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7D48A-0E09-4ABC-86A8-459240FE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D9297A-AA26-4840-8041-5CDAE09E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00626-BEA8-4939-9CBD-2D608826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02A06F-F702-48DB-9767-F684644FA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F7830-D5A4-4E6A-9DAE-12965A0D947E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2E500-63E2-4C56-9F8A-0882A250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3E8DC6-4A1B-42E7-8DB6-4C67604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41E2699-131B-492F-A234-099C0CA9C1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50988"/>
            <a:ext cx="11485562" cy="44291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D489F-534A-4166-AF2A-A9E0F51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16D511-A477-4A21-9E35-D225A33E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628AC-78D9-4E42-9CAD-AC4AAEA7A955}" type="datetime1">
              <a:rPr lang="en-US" smtClean="0"/>
              <a:t>11/1/2021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739AA-359E-4A60-90C7-109F9AB6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www.project-cola.eu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50B79C-662D-41C0-B092-B3F88CBD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290D249-C012-49EE-9F9E-73021E1F88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520679"/>
            <a:ext cx="4324350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43D9E56D-542C-43DE-98DB-346721CA8B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3384" y="1520678"/>
            <a:ext cx="6472719" cy="43656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8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E36B0-0F35-43FB-BA30-1A29FDA45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948177-81F1-477D-89B7-ABF4DA5A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0535A-0FDB-47CF-8647-0FDB7D742307}" type="datetime1">
              <a:rPr lang="en-US" smtClean="0"/>
              <a:t>11/1/2021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8557B2-46F1-4D7A-A527-13C8FF67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www.project-cola.eu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13C909-83B3-4BD1-9DF1-08ECC2EA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2CB3-FAB5-4AC1-8180-4167EE2129B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DC4C0F-9397-4560-BA6D-1C4D27917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0" y="1569409"/>
            <a:ext cx="3649864" cy="4035253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99882A-AC52-4544-A5BC-23393130A8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488" y="2290763"/>
            <a:ext cx="1943100" cy="1941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Picture</a:t>
            </a:r>
          </a:p>
          <a:p>
            <a:r>
              <a:rPr lang="de-DE" dirty="0"/>
              <a:t>Speaker</a:t>
            </a:r>
            <a:endParaRPr lang="en-US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21F3FBB-D15E-4444-9AFB-C6A5732EC1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8297" y="2274888"/>
            <a:ext cx="4788866" cy="19986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Name</a:t>
            </a:r>
          </a:p>
          <a:p>
            <a:pPr lvl="0"/>
            <a:r>
              <a:rPr lang="de-DE" dirty="0"/>
              <a:t>Company, Position</a:t>
            </a:r>
          </a:p>
          <a:p>
            <a:pPr lvl="0"/>
            <a:r>
              <a:rPr lang="de-DE" dirty="0"/>
              <a:t>E-Mail</a:t>
            </a:r>
          </a:p>
          <a:p>
            <a:pPr lvl="0"/>
            <a:r>
              <a:rPr lang="de-DE" dirty="0" err="1"/>
              <a:t>Mobilephone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D9CAC3-A219-4A6D-B44F-D0FF492C46BA}"/>
              </a:ext>
            </a:extLst>
          </p:cNvPr>
          <p:cNvSpPr txBox="1"/>
          <p:nvPr userDrawn="1"/>
        </p:nvSpPr>
        <p:spPr>
          <a:xfrm>
            <a:off x="351404" y="5113376"/>
            <a:ext cx="1142222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sz="1600" dirty="0"/>
              <a:t>Project </a:t>
            </a:r>
            <a:r>
              <a:rPr lang="de-DE" sz="1600" dirty="0" err="1"/>
              <a:t>Director</a:t>
            </a:r>
            <a:r>
              <a:rPr lang="de-DE" sz="1600" dirty="0"/>
              <a:t>: Dr. Tamas Kiss, University </a:t>
            </a:r>
            <a:r>
              <a:rPr lang="de-DE" sz="1600" dirty="0" err="1"/>
              <a:t>of</a:t>
            </a:r>
            <a:r>
              <a:rPr lang="de-DE" sz="1600" dirty="0"/>
              <a:t> Westminster, UK</a:t>
            </a:r>
          </a:p>
          <a:p>
            <a:pPr lvl="0"/>
            <a:endParaRPr lang="de-DE" sz="1600" dirty="0"/>
          </a:p>
          <a:p>
            <a:pPr lvl="0"/>
            <a:r>
              <a:rPr lang="de-DE" sz="1600" dirty="0"/>
              <a:t>The COLA Project – Cloud Orchestration at </a:t>
            </a:r>
            <a:r>
              <a:rPr lang="de-DE" sz="1600" dirty="0" err="1"/>
              <a:t>the</a:t>
            </a:r>
            <a:r>
              <a:rPr lang="de-DE" sz="1600" dirty="0"/>
              <a:t> Level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Application</a:t>
            </a:r>
            <a:r>
              <a:rPr lang="de-DE" sz="1600" dirty="0"/>
              <a:t> (COLA) - </a:t>
            </a:r>
            <a:r>
              <a:rPr lang="de-DE" sz="1600" dirty="0" err="1"/>
              <a:t>receives</a:t>
            </a:r>
            <a:r>
              <a:rPr lang="de-DE" sz="1600" dirty="0"/>
              <a:t> </a:t>
            </a:r>
            <a:r>
              <a:rPr lang="de-DE" sz="1600" dirty="0" err="1"/>
              <a:t>funding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endParaRPr lang="de-DE" sz="1600" dirty="0"/>
          </a:p>
          <a:p>
            <a:pPr lvl="0"/>
            <a:r>
              <a:rPr lang="de-DE" sz="1600" dirty="0" err="1"/>
              <a:t>the</a:t>
            </a:r>
            <a:r>
              <a:rPr lang="de-DE" sz="1600" dirty="0"/>
              <a:t> European </a:t>
            </a:r>
            <a:r>
              <a:rPr lang="de-DE" sz="1600" dirty="0" err="1"/>
              <a:t>Union´s</a:t>
            </a:r>
            <a:r>
              <a:rPr lang="de-DE" sz="1600" dirty="0"/>
              <a:t> Horizon 2020 </a:t>
            </a:r>
            <a:r>
              <a:rPr lang="de-DE" sz="1600" dirty="0" err="1"/>
              <a:t>research</a:t>
            </a:r>
            <a:r>
              <a:rPr lang="de-DE" sz="1600" dirty="0"/>
              <a:t> and </a:t>
            </a:r>
            <a:r>
              <a:rPr lang="de-DE" sz="1600" dirty="0" err="1"/>
              <a:t>innovation</a:t>
            </a:r>
            <a:r>
              <a:rPr lang="de-DE" sz="1600" dirty="0"/>
              <a:t> </a:t>
            </a:r>
            <a:r>
              <a:rPr lang="de-DE" sz="1600" dirty="0" err="1"/>
              <a:t>programme</a:t>
            </a:r>
            <a:r>
              <a:rPr lang="de-DE" sz="1600" dirty="0"/>
              <a:t> </a:t>
            </a: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grant</a:t>
            </a:r>
            <a:r>
              <a:rPr lang="de-DE" sz="1600" dirty="0"/>
              <a:t> </a:t>
            </a:r>
            <a:r>
              <a:rPr lang="de-DE" sz="1600" dirty="0" err="1"/>
              <a:t>agreement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731574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4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oszlopkép listaj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7" name="Élőláb helye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Élőláb beszúrása</a:t>
            </a: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3" name="Szöveg helye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hu-HU" dirty="0"/>
              <a:t>Listajel leírása</a:t>
            </a:r>
          </a:p>
        </p:txBody>
      </p:sp>
      <p:sp>
        <p:nvSpPr>
          <p:cNvPr id="10" name="Szöveg helye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2</a:t>
            </a:r>
          </a:p>
        </p:txBody>
      </p:sp>
      <p:sp>
        <p:nvSpPr>
          <p:cNvPr id="12" name="Szöveg helye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3</a:t>
            </a:r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hu-HU" dirty="0"/>
              <a:t>Listajel 4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hu-HU" dirty="0" err="1"/>
              <a:t>Alfejléc</a:t>
            </a:r>
            <a:endParaRPr lang="hu-HU" dirty="0"/>
          </a:p>
        </p:txBody>
      </p:sp>
      <p:sp>
        <p:nvSpPr>
          <p:cNvPr id="20" name="Kép helyőrzője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1" name="Kép helyőrzője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  <p:sp>
        <p:nvSpPr>
          <p:cNvPr id="22" name="Kép helyőrzője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 rtl="0">
              <a:buNone/>
              <a:defRPr sz="1300"/>
            </a:lvl1pPr>
          </a:lstStyle>
          <a:p>
            <a:pPr rtl="0"/>
            <a:r>
              <a:rPr lang="hu-HU" dirty="0"/>
              <a:t>Kép hoz-</a:t>
            </a:r>
            <a:r>
              <a:rPr lang="hu-HU" dirty="0" err="1"/>
              <a:t>záadásához</a:t>
            </a:r>
            <a:r>
              <a:rPr lang="hu-HU" dirty="0"/>
              <a:t> kattintson az ikonra</a:t>
            </a:r>
          </a:p>
        </p:txBody>
      </p:sp>
    </p:spTree>
    <p:extLst>
      <p:ext uri="{BB962C8B-B14F-4D97-AF65-F5344CB8AC3E}">
        <p14:creationId xmlns:p14="http://schemas.microsoft.com/office/powerpoint/2010/main" val="223783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öszönjük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ép helyőrzője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hu-HU" dirty="0"/>
              <a:t>Szúrja be, vagy húzza a képet ide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Köszönjük!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/>
              <a:t>Kattintson ide az alcím mintájának szerkesztéséhez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Partner száma</a:t>
            </a:r>
          </a:p>
        </p:txBody>
      </p:sp>
      <p:sp>
        <p:nvSpPr>
          <p:cNvPr id="9" name="Szöveg helye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E-mail vagy közösség média fogópontja</a:t>
            </a:r>
          </a:p>
        </p:txBody>
      </p:sp>
      <p:sp>
        <p:nvSpPr>
          <p:cNvPr id="8" name="Kép helyőrzője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hu-HU" dirty="0"/>
              <a:t>Embléma</a:t>
            </a:r>
          </a:p>
        </p:txBody>
      </p:sp>
      <p:sp>
        <p:nvSpPr>
          <p:cNvPr id="10" name="Szöveg helye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hu-HU" dirty="0"/>
              <a:t>Webhely címe</a:t>
            </a:r>
          </a:p>
        </p:txBody>
      </p:sp>
    </p:spTree>
    <p:extLst>
      <p:ext uri="{BB962C8B-B14F-4D97-AF65-F5344CB8AC3E}">
        <p14:creationId xmlns:p14="http://schemas.microsoft.com/office/powerpoint/2010/main" val="991857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9F51544-C899-4A24-A293-BECCCBF9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97" y="184935"/>
            <a:ext cx="11486506" cy="1006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E16B6-DD11-4C9A-89BA-C0D4BFD6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597" y="1466029"/>
            <a:ext cx="11486506" cy="45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C7139C-AF99-4099-9EAF-00A6E796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www.project-cola.eu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5520AC-1B96-4CC4-B099-6CA5DEDB8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6133" y="6379056"/>
            <a:ext cx="2197773" cy="385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82C22B-FB8C-4641-B6F6-7F95742E7C2A}" type="datetime1">
              <a:rPr lang="en-US" smtClean="0"/>
              <a:t>11/1/2021</a:t>
            </a:fld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C1E163-8F4B-45D5-B5C4-6002BE31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55D2CB3-FAB5-4AC1-8180-4167EE212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0" r:id="rId7"/>
    <p:sldLayoutId id="2147483661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9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0.mp4"/><Relationship Id="rId7" Type="http://schemas.openxmlformats.org/officeDocument/2006/relationships/image" Target="../media/image1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0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1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audio" Target="../media/media14.mp3"/><Relationship Id="rId11" Type="http://schemas.openxmlformats.org/officeDocument/2006/relationships/image" Target="../media/image27.png"/><Relationship Id="rId5" Type="http://schemas.microsoft.com/office/2007/relationships/media" Target="../media/media14.mp3"/><Relationship Id="rId10" Type="http://schemas.openxmlformats.org/officeDocument/2006/relationships/image" Target="../media/image26.png"/><Relationship Id="rId4" Type="http://schemas.openxmlformats.org/officeDocument/2006/relationships/video" Target="../media/media13.mp4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11" Type="http://schemas.openxmlformats.org/officeDocument/2006/relationships/image" Target="../media/image36.sv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hyperlink" Target="http://www.sztaki.h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7.mp4"/><Relationship Id="rId7" Type="http://schemas.openxmlformats.org/officeDocument/2006/relationships/image" Target="../media/image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pic>
        <p:nvPicPr>
          <p:cNvPr id="5" name="ani_history">
            <a:hlinkClick r:id="" action="ppaction://media"/>
            <a:extLst>
              <a:ext uri="{FF2B5EF4-FFF2-40B4-BE49-F238E27FC236}">
                <a16:creationId xmlns:a16="http://schemas.microsoft.com/office/drawing/2014/main" id="{492ED64D-4D03-4E8E-98A9-51E927473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610" t="5447" r="10610" b="882"/>
          <a:stretch/>
        </p:blipFill>
        <p:spPr>
          <a:xfrm>
            <a:off x="215432" y="1476000"/>
            <a:ext cx="11628000" cy="5328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</a:t>
            </a:fld>
            <a:endParaRPr lang="en-GB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7056DF1A-B586-4B7F-A54E-0FD9BC44F41D}"/>
              </a:ext>
            </a:extLst>
          </p:cNvPr>
          <p:cNvSpPr/>
          <p:nvPr/>
        </p:nvSpPr>
        <p:spPr>
          <a:xfrm>
            <a:off x="503463" y="1813327"/>
            <a:ext cx="11454494" cy="55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945182" y="1651447"/>
            <a:ext cx="3473480" cy="42147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Ellenőrzés,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képen csak arra voltam kíváncsi, hogy egy-egy lépés után &lt;&lt;fel, le&gt;&gt; hogyan alakul az egyes szenzorok értéke.</a:t>
            </a:r>
          </a:p>
          <a:p>
            <a:pPr algn="l">
              <a:lnSpc>
                <a:spcPct val="100000"/>
              </a:lnSpc>
            </a:pP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Ez az egész számos helyen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elcsúszhat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 ezért az ilyen viszonylag egyszerű és egyértelmű esetekben is inkább megvizsgálom, hogy mi történik egy-egy lépés során, mert a későbbiek során, több metrika és nagyobb zaj esetén ez már sokkal nehezebb</a:t>
            </a:r>
            <a:b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lesz.</a:t>
            </a:r>
          </a:p>
        </p:txBody>
      </p:sp>
      <p:pic>
        <p:nvPicPr>
          <p:cNvPr id="4" name="ani_sensorLeftBeforeScaled_vs_sensorLeftAfterScaled_v3">
            <a:hlinkClick r:id="" action="ppaction://media"/>
            <a:extLst>
              <a:ext uri="{FF2B5EF4-FFF2-40B4-BE49-F238E27FC236}">
                <a16:creationId xmlns:a16="http://schemas.microsoft.com/office/drawing/2014/main" id="{8DDF4AFD-CA5F-4DBF-BB71-8844534D49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0089" y="1414247"/>
            <a:ext cx="4286250" cy="3429000"/>
          </a:xfrm>
          <a:prstGeom prst="rect">
            <a:avLst/>
          </a:prstGeom>
        </p:spPr>
      </p:pic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98BCF04-03B9-49D4-ABC0-53F13E7E39C3}"/>
              </a:ext>
            </a:extLst>
          </p:cNvPr>
          <p:cNvSpPr/>
          <p:nvPr/>
        </p:nvSpPr>
        <p:spPr>
          <a:xfrm>
            <a:off x="5140271" y="223578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Vízszintes tengelyen a ball szenzor elmozdulás előtt, függőleges tengelyen az utáni értéke.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B101D2C1-A955-4B8F-943F-D7721AFA3AB3}"/>
              </a:ext>
            </a:extLst>
          </p:cNvPr>
          <p:cNvSpPr/>
          <p:nvPr/>
        </p:nvSpPr>
        <p:spPr>
          <a:xfrm>
            <a:off x="5140271" y="223578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ábrán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5051898" y="490019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történik aminek történnie kell. Fel-felé lépés esetén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értéből az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értéke csökken és fordítva.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5140271" y="489923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Összefoglalva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FCA8F95C-6755-4C60-A4F9-578DA14C4BE2}"/>
              </a:ext>
            </a:extLst>
          </p:cNvPr>
          <p:cNvSpPr/>
          <p:nvPr/>
        </p:nvSpPr>
        <p:spPr>
          <a:xfrm>
            <a:off x="8269445" y="4900521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 szenzor esetén ha felfelé lépünk amely pozitív elmozdulás akkor a ball szenzor értéke csökken.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F4347620-CB2E-431C-BC5A-A2BD6D5F7F01}"/>
              </a:ext>
            </a:extLst>
          </p:cNvPr>
          <p:cNvSpPr/>
          <p:nvPr/>
        </p:nvSpPr>
        <p:spPr>
          <a:xfrm>
            <a:off x="8269445" y="4809853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Magyarázat</a:t>
            </a:r>
          </a:p>
        </p:txBody>
      </p:sp>
    </p:spTree>
    <p:extLst>
      <p:ext uri="{BB962C8B-B14F-4D97-AF65-F5344CB8AC3E}">
        <p14:creationId xmlns:p14="http://schemas.microsoft.com/office/powerpoint/2010/main" val="10931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6" name="ani_history">
            <a:hlinkClick r:id="" action="ppaction://media"/>
            <a:extLst>
              <a:ext uri="{FF2B5EF4-FFF2-40B4-BE49-F238E27FC236}">
                <a16:creationId xmlns:a16="http://schemas.microsoft.com/office/drawing/2014/main" id="{B295E223-3DD4-45C5-8F3F-C02E004C5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7778" b="7778"/>
          <a:stretch/>
        </p:blipFill>
        <p:spPr>
          <a:xfrm>
            <a:off x="554182" y="82806"/>
            <a:ext cx="11083636" cy="3600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78689" y="65160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Mert kicsit több információ van a képen mint amit írásban el lehet mondani.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78689" y="65160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jön majd a szóbeli magyarázat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92AA9DAE-C9FD-4558-B5FA-65F197AC7956}"/>
              </a:ext>
            </a:extLst>
          </p:cNvPr>
          <p:cNvSpPr/>
          <p:nvPr/>
        </p:nvSpPr>
        <p:spPr>
          <a:xfrm>
            <a:off x="6752560" y="217502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„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átviteli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függvénynel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készül futás – majd lehet látni, hogy ez miben különbözik a tangenstől.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F4DA574D-62B4-445B-9FE8-4C26BEF01C88}"/>
              </a:ext>
            </a:extLst>
          </p:cNvPr>
          <p:cNvSpPr/>
          <p:nvPr/>
        </p:nvSpPr>
        <p:spPr>
          <a:xfrm>
            <a:off x="6752560" y="217502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magamank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3" grpId="0" animBg="1"/>
      <p:bldP spid="27" grpId="0" animBg="1"/>
      <p:bldP spid="30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9E87E7ED-C535-44D6-9946-030291C7F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2499" y="3325144"/>
            <a:ext cx="10287000" cy="3429001"/>
          </a:xfrm>
          <a:prstGeom prst="rect">
            <a:avLst/>
          </a:prstGeom>
        </p:spPr>
      </p:pic>
      <p:pic>
        <p:nvPicPr>
          <p:cNvPr id="2" name="ani_timeline_sensors_v1">
            <a:hlinkClick r:id="" action="ppaction://media"/>
            <a:extLst>
              <a:ext uri="{FF2B5EF4-FFF2-40B4-BE49-F238E27FC236}">
                <a16:creationId xmlns:a16="http://schemas.microsoft.com/office/drawing/2014/main" id="{699E1A60-84EC-4BFE-809A-D794E4A099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2499" y="20403"/>
            <a:ext cx="10287000" cy="3429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0" y="96113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Érdekesség a végén kimegy a sávból és elveszti a szenzort – de érdekes amikor visszatalál – ami utána jön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0" y="96113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Hiberbolikus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tangens átviteli függvény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EA6B83DD-43A1-4C02-B18E-2DADF78E057A}"/>
              </a:ext>
            </a:extLst>
          </p:cNvPr>
          <p:cNvSpPr/>
          <p:nvPr/>
        </p:nvSpPr>
        <p:spPr>
          <a:xfrm>
            <a:off x="0" y="342719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Sokkal stabilabbnak tűnik de összességében nem ad olyan jó eredményt.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9FD2F0C6-9FF7-4275-B6B3-63DCC47B3E96}"/>
              </a:ext>
            </a:extLst>
          </p:cNvPr>
          <p:cNvSpPr/>
          <p:nvPr/>
        </p:nvSpPr>
        <p:spPr>
          <a:xfrm>
            <a:off x="0" y="342719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átviteli függvénnyel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29BDE56-1C78-4D56-993E-0543FE9A9A44}"/>
              </a:ext>
            </a:extLst>
          </p:cNvPr>
          <p:cNvSpPr/>
          <p:nvPr/>
        </p:nvSpPr>
        <p:spPr>
          <a:xfrm>
            <a:off x="5224230" y="4092835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Ezeket még a kísérletezés alatt követtem el ezért ez rövidebb lett, de majd később módosítom</a:t>
            </a:r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F69A4CC2-FF56-491A-A8E4-CAB44EBE9002}"/>
              </a:ext>
            </a:extLst>
          </p:cNvPr>
          <p:cNvSpPr/>
          <p:nvPr/>
        </p:nvSpPr>
        <p:spPr>
          <a:xfrm>
            <a:off x="5224230" y="4002167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ez egy idő után leáll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10517516" y="413103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éles szemű kutató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észreveheti, hogy ez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kisebb hibát ad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10605889" y="41215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</a:t>
            </a:r>
          </a:p>
        </p:txBody>
      </p:sp>
    </p:spTree>
    <p:extLst>
      <p:ext uri="{BB962C8B-B14F-4D97-AF65-F5344CB8AC3E}">
        <p14:creationId xmlns:p14="http://schemas.microsoft.com/office/powerpoint/2010/main" val="26071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0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háló látható&#10;&#10;Automatikusan generált leírás">
            <a:extLst>
              <a:ext uri="{FF2B5EF4-FFF2-40B4-BE49-F238E27FC236}">
                <a16:creationId xmlns:a16="http://schemas.microsoft.com/office/drawing/2014/main" id="{B7B7332F-71BE-4DF1-8FF7-6FEAA97B2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798"/>
            <a:ext cx="13475043" cy="10040798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8" name="Szöveg helye 14">
            <a:extLst>
              <a:ext uri="{FF2B5EF4-FFF2-40B4-BE49-F238E27FC236}">
                <a16:creationId xmlns:a16="http://schemas.microsoft.com/office/drawing/2014/main" id="{EE192E79-2B43-4139-B50B-37A6564296EA}"/>
              </a:ext>
            </a:extLst>
          </p:cNvPr>
          <p:cNvSpPr txBox="1">
            <a:spLocks/>
          </p:cNvSpPr>
          <p:nvPr/>
        </p:nvSpPr>
        <p:spPr>
          <a:xfrm>
            <a:off x="578331" y="1080363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Két fontos</a:t>
            </a:r>
            <a:b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felvetés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amely majd kapcsolódik a téziseimhez.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DBDA34E-FC2C-4177-B073-F049D1E9C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" y="2336416"/>
            <a:ext cx="2185169" cy="2185169"/>
          </a:xfrm>
          <a:prstGeom prst="rect">
            <a:avLst/>
          </a:prstGeom>
        </p:spPr>
      </p:pic>
      <p:sp>
        <p:nvSpPr>
          <p:cNvPr id="22" name="Szöveg helye 14">
            <a:extLst>
              <a:ext uri="{FF2B5EF4-FFF2-40B4-BE49-F238E27FC236}">
                <a16:creationId xmlns:a16="http://schemas.microsoft.com/office/drawing/2014/main" id="{6DF54632-8D54-47B8-9658-9D0706608B0C}"/>
              </a:ext>
            </a:extLst>
          </p:cNvPr>
          <p:cNvSpPr txBox="1">
            <a:spLocks/>
          </p:cNvSpPr>
          <p:nvPr/>
        </p:nvSpPr>
        <p:spPr>
          <a:xfrm>
            <a:off x="578331" y="4711207"/>
            <a:ext cx="2904562" cy="1514475"/>
          </a:xfrm>
          <a:prstGeom prst="rect">
            <a:avLst/>
          </a:prstGeom>
          <a:noFill/>
        </p:spPr>
        <p:txBody>
          <a:bodyPr vert="horz" lIns="108000" tIns="72000" rIns="72000" bIns="36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hu-H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repositoriumban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darab *.</a:t>
            </a:r>
            <a:r>
              <a:rPr lang="hu-H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raw</a:t>
            </a: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kiterjesztésű</a:t>
            </a:r>
            <a:b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képfile van.</a:t>
            </a:r>
          </a:p>
        </p:txBody>
      </p:sp>
      <p:pic>
        <p:nvPicPr>
          <p:cNvPr id="26" name="Kép 25" descr="A képen clipart látható&#10;&#10;Automatikusan generált leírás">
            <a:extLst>
              <a:ext uri="{FF2B5EF4-FFF2-40B4-BE49-F238E27FC236}">
                <a16:creationId xmlns:a16="http://schemas.microsoft.com/office/drawing/2014/main" id="{B8C6249B-A57C-46EE-8C02-F7E8307C3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0" y="967924"/>
            <a:ext cx="981075" cy="1028700"/>
          </a:xfrm>
          <a:prstGeom prst="rect">
            <a:avLst/>
          </a:prstGeom>
        </p:spPr>
      </p:pic>
      <p:sp>
        <p:nvSpPr>
          <p:cNvPr id="31" name="Dia számának helye 2">
            <a:extLst>
              <a:ext uri="{FF2B5EF4-FFF2-40B4-BE49-F238E27FC236}">
                <a16:creationId xmlns:a16="http://schemas.microsoft.com/office/drawing/2014/main" id="{B5E44D84-D032-4583-91CB-046D8EF4B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2" name="Téglalap: szamárfül 31">
            <a:extLst>
              <a:ext uri="{FF2B5EF4-FFF2-40B4-BE49-F238E27FC236}">
                <a16:creationId xmlns:a16="http://schemas.microsoft.com/office/drawing/2014/main" id="{2FE28E6C-416B-494E-84FE-CA481E952829}"/>
              </a:ext>
            </a:extLst>
          </p:cNvPr>
          <p:cNvSpPr/>
          <p:nvPr/>
        </p:nvSpPr>
        <p:spPr>
          <a:xfrm>
            <a:off x="5366574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Igen a neurális hálóban a súlyokat a legutolsó adat szerint módosítjuk (ez az Online </a:t>
            </a:r>
            <a:r>
              <a:rPr lang="hu-HU" sz="1200" dirty="0" err="1">
                <a:latin typeface="Arial Nova Cond" panose="020B0506020202020204" pitchFamily="34" charset="0"/>
              </a:rPr>
              <a:t>learning</a:t>
            </a:r>
            <a:r>
              <a:rPr lang="hu-HU" sz="1200" dirty="0">
                <a:latin typeface="Arial Nova Cond" panose="020B0506020202020204" pitchFamily="34" charset="0"/>
              </a:rPr>
              <a:t> lényege)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09578EA-91C2-4AC1-815B-DB5D2AD2A164}"/>
              </a:ext>
            </a:extLst>
          </p:cNvPr>
          <p:cNvSpPr/>
          <p:nvPr/>
        </p:nvSpPr>
        <p:spPr>
          <a:xfrm>
            <a:off x="2937751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Időben változó jelenségről van szó ezért a modellünknek valamilyen módon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al-kalmazkodnia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kell a körülményekhez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13C69AFA-B99D-49EA-9947-17EBE6FFC6DA}"/>
              </a:ext>
            </a:extLst>
          </p:cNvPr>
          <p:cNvSpPr/>
          <p:nvPr/>
        </p:nvSpPr>
        <p:spPr>
          <a:xfrm>
            <a:off x="2937751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állítás</a:t>
            </a:r>
          </a:p>
        </p:txBody>
      </p:sp>
      <p:sp>
        <p:nvSpPr>
          <p:cNvPr id="37" name="Téglalap: szamárfül 36">
            <a:extLst>
              <a:ext uri="{FF2B5EF4-FFF2-40B4-BE49-F238E27FC236}">
                <a16:creationId xmlns:a16="http://schemas.microsoft.com/office/drawing/2014/main" id="{4A10BEA4-3779-4602-A9F3-2CED8D3AC7D5}"/>
              </a:ext>
            </a:extLst>
          </p:cNvPr>
          <p:cNvSpPr/>
          <p:nvPr/>
        </p:nvSpPr>
        <p:spPr>
          <a:xfrm>
            <a:off x="9735566" y="445351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Tetszik vagy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nem ez a helyzet.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Mivel a rendszerünk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kimetet vissza van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csatolva a döntésbe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minden egyes döntéssel az állapottér egy addig ismeretlen pontjára lépünk és biztosan nem járjuk be a teljes állapotteret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ED46DCB8-5F02-444C-90FD-BB6D62AF5560}"/>
              </a:ext>
            </a:extLst>
          </p:cNvPr>
          <p:cNvSpPr/>
          <p:nvPr/>
        </p:nvSpPr>
        <p:spPr>
          <a:xfrm>
            <a:off x="7837446" y="245298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Soha nem járjuk be a teljes állapot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teret csak annak valamely realizációját.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070EEC41-FDF0-4426-9BF2-6284DDEFBAA6}"/>
              </a:ext>
            </a:extLst>
          </p:cNvPr>
          <p:cNvSpPr/>
          <p:nvPr/>
        </p:nvSpPr>
        <p:spPr>
          <a:xfrm>
            <a:off x="7837446" y="245298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43" name="Téglalap: szamárfül 42">
            <a:extLst>
              <a:ext uri="{FF2B5EF4-FFF2-40B4-BE49-F238E27FC236}">
                <a16:creationId xmlns:a16="http://schemas.microsoft.com/office/drawing/2014/main" id="{5A9748D2-A5AB-4913-9E7F-5CDBCA6AD387}"/>
              </a:ext>
            </a:extLst>
          </p:cNvPr>
          <p:cNvSpPr/>
          <p:nvPr/>
        </p:nvSpPr>
        <p:spPr>
          <a:xfrm>
            <a:off x="973556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Pedig fontos lenne tudni, hogy az adott tanulás nem mehetett volna-e végbe gyorsabban, vagy nem vezethetne-e jobb eredményre más </a:t>
            </a:r>
            <a:r>
              <a:rPr lang="hu-HU" sz="1200" dirty="0" err="1">
                <a:latin typeface="Arial Nova Cond" panose="020B0506020202020204" pitchFamily="34" charset="0"/>
              </a:rPr>
              <a:t>hiper</a:t>
            </a:r>
            <a:r>
              <a:rPr lang="hu-HU" sz="1200" dirty="0">
                <a:latin typeface="Arial Nova Cond" panose="020B0506020202020204" pitchFamily="34" charset="0"/>
              </a:rPr>
              <a:t> paraméter beállítások mellett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44" name="Téglalap: szamárfül 43">
            <a:extLst>
              <a:ext uri="{FF2B5EF4-FFF2-40B4-BE49-F238E27FC236}">
                <a16:creationId xmlns:a16="http://schemas.microsoft.com/office/drawing/2014/main" id="{8720FE76-9628-445A-9E8E-C944F54D22CB}"/>
              </a:ext>
            </a:extLst>
          </p:cNvPr>
          <p:cNvSpPr/>
          <p:nvPr/>
        </p:nvSpPr>
        <p:spPr>
          <a:xfrm>
            <a:off x="5352136" y="3255202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Ezért adódik az ötlet, hogy még az állapottér bejárása közben szelektáljunk a rendelkezésre álló lehetőségek (jelöltek) közül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E5980ED2-8005-4DCB-81C1-76BF3FB7A0B1}"/>
              </a:ext>
            </a:extLst>
          </p:cNvPr>
          <p:cNvSpPr/>
          <p:nvPr/>
        </p:nvSpPr>
        <p:spPr>
          <a:xfrm>
            <a:off x="7749072" y="370976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Mivel a rendszerűnk döntése vissza van csatolva ezt utólagos vizsgálattok-kal sem dönthetjük el.</a:t>
            </a:r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E2777A48-6047-431C-8EA0-766BF1A42245}"/>
              </a:ext>
            </a:extLst>
          </p:cNvPr>
          <p:cNvSpPr/>
          <p:nvPr/>
        </p:nvSpPr>
        <p:spPr>
          <a:xfrm>
            <a:off x="7840800" y="370881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állítás</a:t>
            </a:r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23EE0B49-A19B-4795-9DD2-8981845F0181}"/>
              </a:ext>
            </a:extLst>
          </p:cNvPr>
          <p:cNvSpPr/>
          <p:nvPr/>
        </p:nvSpPr>
        <p:spPr>
          <a:xfrm>
            <a:off x="3029960" y="369635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Sőt ezt a folyamatot az egész tanulás során tartsuk fent.</a:t>
            </a:r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90B1CA9F-9C5F-4842-B1B3-58829B33DA4D}"/>
              </a:ext>
            </a:extLst>
          </p:cNvPr>
          <p:cNvSpPr/>
          <p:nvPr/>
        </p:nvSpPr>
        <p:spPr>
          <a:xfrm>
            <a:off x="3027600" y="369635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állítás</a:t>
            </a:r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16719088-E128-4F13-A568-84E312DDC6F0}"/>
              </a:ext>
            </a:extLst>
          </p:cNvPr>
          <p:cNvSpPr/>
          <p:nvPr/>
        </p:nvSpPr>
        <p:spPr>
          <a:xfrm>
            <a:off x="3029960" y="4797878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így kapott eredményeket mindig szisztematikusan hasonlítsuk össze és válasszuk ki a legjobbat</a:t>
            </a:r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4BF14286-C7BE-4C28-9E57-B50EAB330BDE}"/>
              </a:ext>
            </a:extLst>
          </p:cNvPr>
          <p:cNvSpPr/>
          <p:nvPr/>
        </p:nvSpPr>
        <p:spPr>
          <a:xfrm>
            <a:off x="3027600" y="479787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állítás</a:t>
            </a:r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DD3A28CE-2077-4E7F-BBF7-CB9FC33C6F9A}"/>
              </a:ext>
            </a:extLst>
          </p:cNvPr>
          <p:cNvSpPr/>
          <p:nvPr/>
        </p:nvSpPr>
        <p:spPr>
          <a:xfrm>
            <a:off x="3036077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Vagy azokból állítsunk elő új populációt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5A8A7C96-99C7-4A5A-8728-305AECB88076}"/>
              </a:ext>
            </a:extLst>
          </p:cNvPr>
          <p:cNvSpPr/>
          <p:nvPr/>
        </p:nvSpPr>
        <p:spPr>
          <a:xfrm>
            <a:off x="3034800" y="5951484"/>
            <a:ext cx="2412000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állítás</a:t>
            </a:r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2CDF92A6-181B-4E8E-AFB1-62951CB7FC43}"/>
              </a:ext>
            </a:extLst>
          </p:cNvPr>
          <p:cNvSpPr/>
          <p:nvPr/>
        </p:nvSpPr>
        <p:spPr>
          <a:xfrm>
            <a:off x="5450462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Eddig így gondoltam, de ebben a hely-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zetben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 az tűnik jónak, ha így gondolom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BC590EE5-54EC-4CAB-90F6-A2C17E88E1AC}"/>
              </a:ext>
            </a:extLst>
          </p:cNvPr>
          <p:cNvSpPr/>
          <p:nvPr/>
        </p:nvSpPr>
        <p:spPr>
          <a:xfrm>
            <a:off x="5450462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Picit olyan ez mintha azt mondanám</a:t>
            </a:r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A33B1844-17B7-42F3-9878-517ECE89CA26}"/>
              </a:ext>
            </a:extLst>
          </p:cNvPr>
          <p:cNvSpPr/>
          <p:nvPr/>
        </p:nvSpPr>
        <p:spPr>
          <a:xfrm>
            <a:off x="7772400" y="5951484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Vezet, akkor ezt az eredményt lehet publikálni.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65" name="Szabadkézi sokszög: alakzat 64">
            <a:extLst>
              <a:ext uri="{FF2B5EF4-FFF2-40B4-BE49-F238E27FC236}">
                <a16:creationId xmlns:a16="http://schemas.microsoft.com/office/drawing/2014/main" id="{A2EE3ABF-10CC-404B-A92E-326ED9D487CF}"/>
              </a:ext>
            </a:extLst>
          </p:cNvPr>
          <p:cNvSpPr/>
          <p:nvPr/>
        </p:nvSpPr>
        <p:spPr>
          <a:xfrm>
            <a:off x="7772400" y="5951484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ez a módszer jobb eredményre</a:t>
            </a:r>
          </a:p>
        </p:txBody>
      </p:sp>
      <p:sp>
        <p:nvSpPr>
          <p:cNvPr id="66" name="Szabadkézi sokszög: alakzat 65">
            <a:extLst>
              <a:ext uri="{FF2B5EF4-FFF2-40B4-BE49-F238E27FC236}">
                <a16:creationId xmlns:a16="http://schemas.microsoft.com/office/drawing/2014/main" id="{EB5B87FB-81C1-4241-BC6A-C5A428DE5A5E}"/>
              </a:ext>
            </a:extLst>
          </p:cNvPr>
          <p:cNvSpPr/>
          <p:nvPr/>
        </p:nvSpPr>
        <p:spPr>
          <a:xfrm>
            <a:off x="9735566" y="2290486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neurális háló kiválasztásánál nem végezhetünk paraméter optimalizációt.</a:t>
            </a:r>
          </a:p>
        </p:txBody>
      </p:sp>
      <p:sp>
        <p:nvSpPr>
          <p:cNvPr id="67" name="Szabadkézi sokszög: alakzat 66">
            <a:extLst>
              <a:ext uri="{FF2B5EF4-FFF2-40B4-BE49-F238E27FC236}">
                <a16:creationId xmlns:a16="http://schemas.microsoft.com/office/drawing/2014/main" id="{18856E87-A7D8-481F-9BA5-3B62231E1DC7}"/>
              </a:ext>
            </a:extLst>
          </p:cNvPr>
          <p:cNvSpPr/>
          <p:nvPr/>
        </p:nvSpPr>
        <p:spPr>
          <a:xfrm>
            <a:off x="9735566" y="2290486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állítás</a:t>
            </a:r>
          </a:p>
        </p:txBody>
      </p:sp>
    </p:spTree>
    <p:extLst>
      <p:ext uri="{BB962C8B-B14F-4D97-AF65-F5344CB8AC3E}">
        <p14:creationId xmlns:p14="http://schemas.microsoft.com/office/powerpoint/2010/main" val="26655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40" grpId="0" animBg="1"/>
      <p:bldP spid="41" grpId="0" animBg="1"/>
      <p:bldP spid="43" grpId="0" animBg="1"/>
      <p:bldP spid="44" grpId="0" animBg="1"/>
      <p:bldP spid="51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_ANN_">
            <a:hlinkClick r:id="" action="ppaction://media"/>
            <a:extLst>
              <a:ext uri="{FF2B5EF4-FFF2-40B4-BE49-F238E27FC236}">
                <a16:creationId xmlns:a16="http://schemas.microsoft.com/office/drawing/2014/main" id="{0B9DDE3C-CF90-4780-BEB9-C3234B341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381000"/>
            <a:ext cx="5791200" cy="609600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9D15048E-3B0A-46C7-9B32-70722B7EDF49}"/>
              </a:ext>
            </a:extLst>
          </p:cNvPr>
          <p:cNvSpPr/>
          <p:nvPr/>
        </p:nvSpPr>
        <p:spPr>
          <a:xfrm>
            <a:off x="1058655" y="1804199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Elfelejtettem rátenni a számozást,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- legyen számozva ez is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23" name="Szabadkézi sokszög: alakzat 22">
            <a:extLst>
              <a:ext uri="{FF2B5EF4-FFF2-40B4-BE49-F238E27FC236}">
                <a16:creationId xmlns:a16="http://schemas.microsoft.com/office/drawing/2014/main" id="{05E08EA4-77EE-465C-9763-57364604F435}"/>
              </a:ext>
            </a:extLst>
          </p:cNvPr>
          <p:cNvSpPr/>
          <p:nvPr/>
        </p:nvSpPr>
        <p:spPr>
          <a:xfrm>
            <a:off x="1058655" y="1804199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Igy alakul a neurális háló 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3A241793-909F-4D8E-9F71-FF4A14355720}"/>
              </a:ext>
            </a:extLst>
          </p:cNvPr>
          <p:cNvSpPr/>
          <p:nvPr/>
        </p:nvSpPr>
        <p:spPr>
          <a:xfrm>
            <a:off x="1058655" y="312936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(0.5)-nél kisebb sulyok vonalait ne nagyítsa – de ez így animációban nem annyira jó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átirini</a:t>
            </a:r>
            <a:endParaRPr lang="hu-HU" dirty="0"/>
          </a:p>
        </p:txBody>
      </p:sp>
      <p:sp>
        <p:nvSpPr>
          <p:cNvPr id="25" name="Szabadkézi sokszög: alakzat 24">
            <a:extLst>
              <a:ext uri="{FF2B5EF4-FFF2-40B4-BE49-F238E27FC236}">
                <a16:creationId xmlns:a16="http://schemas.microsoft.com/office/drawing/2014/main" id="{771FA441-082D-40C6-82A0-CC66E745BDFB}"/>
              </a:ext>
            </a:extLst>
          </p:cNvPr>
          <p:cNvSpPr/>
          <p:nvPr/>
        </p:nvSpPr>
        <p:spPr>
          <a:xfrm>
            <a:off x="1058655" y="312936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Annó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ezt úgy írtam meg, hogy a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8975035" y="838180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Azonkívűl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hogy nekem tetszik az ég egy adta világon semmi értelme – annyit látunk, hogy tanul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9063408" y="837229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Különben ennek az ábrának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8975035" y="455493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diszkrét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ugrásokat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teszek az útba, hogy akkor hogyan reagál egy-egy ugrásra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9063408" y="455398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Azért az majd érdekes lesz, ha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8975035" y="56112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Látványos, ember nincs aki átlátná, hogy mi történik benne. (na mindegy)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9063408" y="56103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Jól fog ez még jönni, de azon túl, hogy</a:t>
            </a:r>
          </a:p>
        </p:txBody>
      </p:sp>
    </p:spTree>
    <p:extLst>
      <p:ext uri="{BB962C8B-B14F-4D97-AF65-F5344CB8AC3E}">
        <p14:creationId xmlns:p14="http://schemas.microsoft.com/office/powerpoint/2010/main" val="37825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st_resized">
            <a:hlinkClick r:id="" action="ppaction://media"/>
            <a:extLst>
              <a:ext uri="{FF2B5EF4-FFF2-40B4-BE49-F238E27FC236}">
                <a16:creationId xmlns:a16="http://schemas.microsoft.com/office/drawing/2014/main" id="{66CD5C8F-7DD4-4D08-B036-DFBBBE15D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4182" y="3253680"/>
            <a:ext cx="11083636" cy="3730625"/>
          </a:xfrm>
          <a:prstGeom prst="rect">
            <a:avLst/>
          </a:prstGeom>
        </p:spPr>
      </p:pic>
      <p:pic>
        <p:nvPicPr>
          <p:cNvPr id="5" name="train_resised">
            <a:hlinkClick r:id="" action="ppaction://media"/>
            <a:extLst>
              <a:ext uri="{FF2B5EF4-FFF2-40B4-BE49-F238E27FC236}">
                <a16:creationId xmlns:a16="http://schemas.microsoft.com/office/drawing/2014/main" id="{23E3F24B-4822-4A88-8822-8878EBCB6E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4182" y="-1889"/>
            <a:ext cx="11083636" cy="373062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E7423C89-0383-46F7-83C0-BB35F27FB3AC}"/>
              </a:ext>
            </a:extLst>
          </p:cNvPr>
          <p:cNvSpPr/>
          <p:nvPr/>
        </p:nvSpPr>
        <p:spPr>
          <a:xfrm>
            <a:off x="4270299" y="470888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lehet, nyomon követni, hogy alakulnak a súlyok a neurális hálóban.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Mindig új adatokat kap s így tanul.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87518CF3-0B63-4010-B032-038E6BC9445C}"/>
              </a:ext>
            </a:extLst>
          </p:cNvPr>
          <p:cNvSpPr/>
          <p:nvPr/>
        </p:nvSpPr>
        <p:spPr>
          <a:xfrm>
            <a:off x="4358672" y="46993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Szépen alakul a neurális háló</a:t>
            </a:r>
          </a:p>
        </p:txBody>
      </p:sp>
      <p:sp>
        <p:nvSpPr>
          <p:cNvPr id="26" name="Szabadkézi sokszög: alakzat 25">
            <a:extLst>
              <a:ext uri="{FF2B5EF4-FFF2-40B4-BE49-F238E27FC236}">
                <a16:creationId xmlns:a16="http://schemas.microsoft.com/office/drawing/2014/main" id="{8D6B79FC-BED1-4422-A856-3665977AAE72}"/>
              </a:ext>
            </a:extLst>
          </p:cNvPr>
          <p:cNvSpPr/>
          <p:nvPr/>
        </p:nvSpPr>
        <p:spPr>
          <a:xfrm>
            <a:off x="427029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azon a pályán megy végig, de most már nem tanul –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Üzemmód, ha úgy tetszik.</a:t>
            </a:r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68CB293F-5593-4D52-BE1F-E7F581E41BAB}"/>
              </a:ext>
            </a:extLst>
          </p:cNvPr>
          <p:cNvSpPr/>
          <p:nvPr/>
        </p:nvSpPr>
        <p:spPr>
          <a:xfrm>
            <a:off x="435867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Miután kialakult leteszteljük</a:t>
            </a:r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E3D558B7-8089-4F2E-853A-FCF44BA54AC6}"/>
              </a:ext>
            </a:extLst>
          </p:cNvPr>
          <p:cNvSpPr/>
          <p:nvPr/>
        </p:nvSpPr>
        <p:spPr>
          <a:xfrm>
            <a:off x="5332184" y="567156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Teljesít mint amikor még tanult.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Vesd össze – fenti ábra.</a:t>
            </a:r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F5C79E91-90A0-4DB3-A247-83F8B65CB414}"/>
              </a:ext>
            </a:extLst>
          </p:cNvPr>
          <p:cNvSpPr/>
          <p:nvPr/>
        </p:nvSpPr>
        <p:spPr>
          <a:xfrm>
            <a:off x="5420557" y="567061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Már az elejétől fogva sokkal jobban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6E754F2-2FD9-4829-BE6F-6EB66D4C1196}"/>
              </a:ext>
            </a:extLst>
          </p:cNvPr>
          <p:cNvSpPr/>
          <p:nvPr/>
        </p:nvSpPr>
        <p:spPr>
          <a:xfrm>
            <a:off x="9777615" y="2234504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bevágtam alá egy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kis zenét, hogy ne kapjon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agybajt az ember</a:t>
            </a:r>
          </a:p>
        </p:txBody>
      </p:sp>
      <p:sp>
        <p:nvSpPr>
          <p:cNvPr id="16" name="Szabadkézi sokszög: alakzat 15">
            <a:extLst>
              <a:ext uri="{FF2B5EF4-FFF2-40B4-BE49-F238E27FC236}">
                <a16:creationId xmlns:a16="http://schemas.microsoft.com/office/drawing/2014/main" id="{9D291353-D581-4BB6-8DC3-129A0EBCB2EB}"/>
              </a:ext>
            </a:extLst>
          </p:cNvPr>
          <p:cNvSpPr/>
          <p:nvPr/>
        </p:nvSpPr>
        <p:spPr>
          <a:xfrm>
            <a:off x="9777615" y="2143836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Olyan hosszú</a:t>
            </a:r>
          </a:p>
        </p:txBody>
      </p:sp>
      <p:pic>
        <p:nvPicPr>
          <p:cNvPr id="2" name="Chillout 001">
            <a:hlinkClick r:id="" action="ppaction://media"/>
            <a:extLst>
              <a:ext uri="{FF2B5EF4-FFF2-40B4-BE49-F238E27FC236}">
                <a16:creationId xmlns:a16="http://schemas.microsoft.com/office/drawing/2014/main" id="{384E465C-C4F2-431E-B9F6-C7D4B52EC7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28380" y="2590923"/>
            <a:ext cx="609600" cy="609600"/>
          </a:xfrm>
          <a:prstGeom prst="rect">
            <a:avLst/>
          </a:prstGeom>
        </p:spPr>
      </p:pic>
      <p:sp>
        <p:nvSpPr>
          <p:cNvPr id="19" name="Téglalap: szamárfül 18">
            <a:extLst>
              <a:ext uri="{FF2B5EF4-FFF2-40B4-BE49-F238E27FC236}">
                <a16:creationId xmlns:a16="http://schemas.microsoft.com/office/drawing/2014/main" id="{CC09D11D-FDAB-430B-8D7B-606D8523FA51}"/>
              </a:ext>
            </a:extLst>
          </p:cNvPr>
          <p:cNvSpPr/>
          <p:nvPr/>
        </p:nvSpPr>
        <p:spPr>
          <a:xfrm>
            <a:off x="9690299" y="4483643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Igazából ez egy hatalmas ugrás mert itt látszik, hogy tényleg megtanulta az összefüggést a szenzorok értékei és a helyes lépés között.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27" name="Téglalap: szamárfül 26">
            <a:extLst>
              <a:ext uri="{FF2B5EF4-FFF2-40B4-BE49-F238E27FC236}">
                <a16:creationId xmlns:a16="http://schemas.microsoft.com/office/drawing/2014/main" id="{5C5BF124-9C2F-4DD4-B91F-0C5A7733C121}"/>
              </a:ext>
            </a:extLst>
          </p:cNvPr>
          <p:cNvSpPr/>
          <p:nvPr/>
        </p:nvSpPr>
        <p:spPr>
          <a:xfrm>
            <a:off x="9720116" y="-305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Lesznek ennél sokkal szofisztikáltabb tesztek és mutatószámok arra, hogy lemérjük az adott beállítás hatékonyságát. Ez most csupán egy Quick </a:t>
            </a:r>
            <a:r>
              <a:rPr lang="hu-HU" sz="1200" dirty="0" err="1">
                <a:latin typeface="Arial Nova Cond" panose="020B0506020202020204" pitchFamily="34" charset="0"/>
              </a:rPr>
              <a:t>Demo</a:t>
            </a:r>
            <a:r>
              <a:rPr lang="hu-HU" sz="1200" dirty="0">
                <a:latin typeface="Arial Nova Cond" panose="020B0506020202020204" pitchFamily="34" charset="0"/>
              </a:rPr>
              <a:t>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83E50002-7BC1-4694-94AC-C9E250A8CECE}"/>
              </a:ext>
            </a:extLst>
          </p:cNvPr>
          <p:cNvSpPr/>
          <p:nvPr/>
        </p:nvSpPr>
        <p:spPr>
          <a:xfrm>
            <a:off x="0" y="187874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Majd az adatokat lementettem és az alsó futás már a betöltött adatok alapján halad a pályán.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2" name="Szabadkézi sokszög: alakzat 31">
            <a:extLst>
              <a:ext uri="{FF2B5EF4-FFF2-40B4-BE49-F238E27FC236}">
                <a16:creationId xmlns:a16="http://schemas.microsoft.com/office/drawing/2014/main" id="{84FC08A0-D1B3-4B66-9A73-406CD147B8FA}"/>
              </a:ext>
            </a:extLst>
          </p:cNvPr>
          <p:cNvSpPr/>
          <p:nvPr/>
        </p:nvSpPr>
        <p:spPr>
          <a:xfrm>
            <a:off x="0" y="187874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futás közben tanult a rendszer.</a:t>
            </a:r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4CB5FCC-51D2-4543-80C2-D295F6DCB28B}"/>
              </a:ext>
            </a:extLst>
          </p:cNvPr>
          <p:cNvSpPr/>
          <p:nvPr/>
        </p:nvSpPr>
        <p:spPr>
          <a:xfrm>
            <a:off x="0" y="5293332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semelyik lépésben nem tanul, csak</a:t>
            </a:r>
            <a:b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alapján dönt amit korábban megtanult.</a:t>
            </a:r>
            <a:endParaRPr kumimoji="0" lang="hu-H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/>
            <a:endParaRPr lang="hu-HU" dirty="0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30B1E8A0-46AB-4310-9242-C84213A4047B}"/>
              </a:ext>
            </a:extLst>
          </p:cNvPr>
          <p:cNvSpPr/>
          <p:nvPr/>
        </p:nvSpPr>
        <p:spPr>
          <a:xfrm>
            <a:off x="0" y="5293332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 teszt üzem</a:t>
            </a:r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6CE48F40-D756-4D7E-B247-6ABDC3DAC081}"/>
              </a:ext>
            </a:extLst>
          </p:cNvPr>
          <p:cNvSpPr/>
          <p:nvPr/>
        </p:nvSpPr>
        <p:spPr>
          <a:xfrm>
            <a:off x="9688229" y="374754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–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és a test is ugyan olyan hosszú legyen, </a:t>
            </a:r>
            <a:r>
              <a:rPr lang="hu-HU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nehogy belekössenek.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zabadkézi sokszög: alakzat 35">
            <a:extLst>
              <a:ext uri="{FF2B5EF4-FFF2-40B4-BE49-F238E27FC236}">
                <a16:creationId xmlns:a16="http://schemas.microsoft.com/office/drawing/2014/main" id="{CF033FC7-4C9F-47E2-AB25-A44932B55CAD}"/>
              </a:ext>
            </a:extLst>
          </p:cNvPr>
          <p:cNvSpPr/>
          <p:nvPr/>
        </p:nvSpPr>
        <p:spPr>
          <a:xfrm>
            <a:off x="9776602" y="374659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Igen őt egy pár iterációval tovább fut</a:t>
            </a:r>
          </a:p>
        </p:txBody>
      </p:sp>
    </p:spTree>
    <p:extLst>
      <p:ext uri="{BB962C8B-B14F-4D97-AF65-F5344CB8AC3E}">
        <p14:creationId xmlns:p14="http://schemas.microsoft.com/office/powerpoint/2010/main" val="162556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8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6" grpId="0" animBg="1"/>
      <p:bldP spid="28" grpId="0" animBg="1"/>
      <p:bldP spid="29" grpId="0" animBg="1"/>
      <p:bldP spid="31" grpId="0" animBg="1"/>
      <p:bldP spid="19" grpId="0" animBg="1"/>
      <p:bldP spid="27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helye 21" descr="A képen elektronika, áramkör látható&#10;&#10;A leírás teljesen megbízható">
            <a:extLst>
              <a:ext uri="{FF2B5EF4-FFF2-40B4-BE49-F238E27FC236}">
                <a16:creationId xmlns:a16="http://schemas.microsoft.com/office/drawing/2014/main" id="{89D18B32-4DCA-4C9C-B516-A0999BF48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8236" b="8236"/>
          <a:stretch>
            <a:fillRect/>
          </a:stretch>
        </p:blipFill>
        <p:spPr/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000266"/>
            <a:ext cx="7202786" cy="1449788"/>
          </a:xfrm>
        </p:spPr>
        <p:txBody>
          <a:bodyPr rtlCol="0">
            <a:normAutofit/>
          </a:bodyPr>
          <a:lstStyle/>
          <a:p>
            <a:pPr rtl="0"/>
            <a:r>
              <a:rPr lang="hu-HU" sz="4400" dirty="0"/>
              <a:t>Köszönöm a figyelmet!</a:t>
            </a:r>
          </a:p>
        </p:txBody>
      </p:sp>
      <p:cxnSp>
        <p:nvCxnSpPr>
          <p:cNvPr id="5" name="Egyenes összekötő 4" descr="Elválasztó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175065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lcím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447610"/>
            <a:ext cx="5282503" cy="1604172"/>
          </a:xfrm>
        </p:spPr>
        <p:txBody>
          <a:bodyPr rtlCol="0"/>
          <a:lstStyle/>
          <a:p>
            <a:pPr rtl="0"/>
            <a:r>
              <a:rPr lang="hu-HU" dirty="0"/>
              <a:t>Pintye István</a:t>
            </a:r>
          </a:p>
        </p:txBody>
      </p:sp>
      <p:pic>
        <p:nvPicPr>
          <p:cNvPr id="13" name="Ábra 12" descr="Felhasználó" title="Ikon – előadó nev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649628"/>
            <a:ext cx="164463" cy="164463"/>
          </a:xfrm>
          <a:prstGeom prst="rect">
            <a:avLst/>
          </a:prstGeom>
        </p:spPr>
      </p:pic>
      <p:sp>
        <p:nvSpPr>
          <p:cNvPr id="9" name="Szöveg helye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000" y="3921238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+36 1 279 6056</a:t>
            </a:r>
          </a:p>
        </p:txBody>
      </p:sp>
      <p:pic>
        <p:nvPicPr>
          <p:cNvPr id="15" name="Ábra 14" descr="Okostelefon" title="Ikon – előadó telefonszáma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3959714"/>
            <a:ext cx="164463" cy="164463"/>
          </a:xfrm>
          <a:prstGeom prst="rect">
            <a:avLst/>
          </a:prstGeom>
        </p:spPr>
      </p:pic>
      <p:sp>
        <p:nvSpPr>
          <p:cNvPr id="10" name="Szöveg helye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7000" y="4243062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r>
              <a:rPr lang="hu-HU" dirty="0"/>
              <a:t>istvan.pintye@sztaki.hu</a:t>
            </a:r>
          </a:p>
        </p:txBody>
      </p:sp>
      <p:pic>
        <p:nvPicPr>
          <p:cNvPr id="14" name="Ábra 13" descr="Boríték" title="Ikon – előadó e-mail-címe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293902"/>
            <a:ext cx="164463" cy="164463"/>
          </a:xfrm>
          <a:prstGeom prst="rect">
            <a:avLst/>
          </a:prstGeom>
        </p:spPr>
      </p:pic>
      <p:sp>
        <p:nvSpPr>
          <p:cNvPr id="26" name="Szöveg helye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0" y="4548843"/>
            <a:ext cx="4508500" cy="27734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hlinkClick r:id="rId9"/>
              </a:rPr>
              <a:t>www.sztaki.hu </a:t>
            </a:r>
            <a:endParaRPr lang="hu-HU" dirty="0"/>
          </a:p>
        </p:txBody>
      </p:sp>
      <p:pic>
        <p:nvPicPr>
          <p:cNvPr id="30" name="Ábra 29" descr="Világ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606552"/>
            <a:ext cx="170088" cy="170088"/>
          </a:xfrm>
          <a:prstGeom prst="rect">
            <a:avLst/>
          </a:prstGeom>
        </p:spPr>
      </p:pic>
      <p:pic>
        <p:nvPicPr>
          <p:cNvPr id="16" name="Kép helye 50">
            <a:extLst>
              <a:ext uri="{FF2B5EF4-FFF2-40B4-BE49-F238E27FC236}">
                <a16:creationId xmlns:a16="http://schemas.microsoft.com/office/drawing/2014/main" id="{B110393C-A856-45CB-B26A-03DC430104C2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3703" y="2458606"/>
            <a:ext cx="1381125" cy="561975"/>
          </a:xfrm>
        </p:spPr>
      </p:pic>
    </p:spTree>
    <p:extLst>
      <p:ext uri="{BB962C8B-B14F-4D97-AF65-F5344CB8AC3E}">
        <p14:creationId xmlns:p14="http://schemas.microsoft.com/office/powerpoint/2010/main" val="29241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3478B8FF-2057-4D71-B0B7-4D80F5D6C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3465BC9E-4854-4165-85B4-478B81B22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142479"/>
            <a:ext cx="10975300" cy="4573042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371723"/>
            <a:ext cx="8401877" cy="13295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FF3EF9FC-5903-49B1-AFFB-2C697592C7A3}"/>
              </a:ext>
            </a:extLst>
          </p:cNvPr>
          <p:cNvCxnSpPr>
            <a:cxnSpLocks/>
          </p:cNvCxnSpPr>
          <p:nvPr/>
        </p:nvCxnSpPr>
        <p:spPr>
          <a:xfrm>
            <a:off x="1979525" y="3834902"/>
            <a:ext cx="8494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24231" y="335136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Ugyanis igen sok féle szenzoros érték tartozik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12604" y="335041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középponttól való távolsághoz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873051" y="1314702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873051" y="1314702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Másképen megfogalmazva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CB25B6C5-1A0A-4E19-AC7B-1003CEF14A2A}"/>
              </a:ext>
            </a:extLst>
          </p:cNvPr>
          <p:cNvSpPr/>
          <p:nvPr/>
        </p:nvSpPr>
        <p:spPr>
          <a:xfrm>
            <a:off x="5033155" y="4239757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szenzorból mért adatokról van szó, de nem lesz könnyebb a helyzet a jobb oldali szenzor esetén sem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2E9D4CEA-C213-4C01-BC47-CC9DE4AE400B}"/>
              </a:ext>
            </a:extLst>
          </p:cNvPr>
          <p:cNvSpPr/>
          <p:nvPr/>
        </p:nvSpPr>
        <p:spPr>
          <a:xfrm>
            <a:off x="5033155" y="4239757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Jelen esetben</a:t>
            </a:r>
          </a:p>
        </p:txBody>
      </p:sp>
      <p:sp>
        <p:nvSpPr>
          <p:cNvPr id="20" name="Téglalap: szamárfül 19">
            <a:extLst>
              <a:ext uri="{FF2B5EF4-FFF2-40B4-BE49-F238E27FC236}">
                <a16:creationId xmlns:a16="http://schemas.microsoft.com/office/drawing/2014/main" id="{9B061523-9468-4A86-AE21-6A4B34B148B5}"/>
              </a:ext>
            </a:extLst>
          </p:cNvPr>
          <p:cNvSpPr/>
          <p:nvPr/>
        </p:nvSpPr>
        <p:spPr>
          <a:xfrm>
            <a:off x="8882928" y="3699547"/>
            <a:ext cx="2470872" cy="2104965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 következő dián</a:t>
            </a:r>
            <a:br>
              <a:rPr lang="hu-HU" sz="1200" dirty="0">
                <a:latin typeface="Arial Nova Cond" panose="020B0506020202020204" pitchFamily="34" charset="0"/>
              </a:rPr>
            </a:br>
            <a:r>
              <a:rPr lang="hu-HU" sz="1200" dirty="0">
                <a:latin typeface="Arial Nova Cond" panose="020B0506020202020204" pitchFamily="34" charset="0"/>
              </a:rPr>
              <a:t> bemutatom, hogy ez a két szenzor adatainak együttes ismeretében sem lesz könnyebb.</a:t>
            </a:r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5" grpId="0" animBg="1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F4D188F6-724D-417A-9FA6-8F911F3C6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t="15942" r="12128" b="11620"/>
          <a:stretch/>
        </p:blipFill>
        <p:spPr>
          <a:xfrm>
            <a:off x="6552000" y="1116000"/>
            <a:ext cx="4716000" cy="4968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BC1BE2E-8EFE-4BB3-9710-EBA11594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r="8204"/>
          <a:stretch/>
        </p:blipFill>
        <p:spPr>
          <a:xfrm>
            <a:off x="324000" y="706822"/>
            <a:ext cx="6048000" cy="5487650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5703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_state_space_discover_LeftRightYDistance_2D">
            <a:hlinkClick r:id="" action="ppaction://media"/>
            <a:extLst>
              <a:ext uri="{FF2B5EF4-FFF2-40B4-BE49-F238E27FC236}">
                <a16:creationId xmlns:a16="http://schemas.microsoft.com/office/drawing/2014/main" id="{D3CD9F2E-A37B-4DAE-B2F9-A8EF02C3D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076" y="1519841"/>
            <a:ext cx="5143500" cy="4114800"/>
          </a:xfrm>
          <a:prstGeom prst="rect">
            <a:avLst/>
          </a:prstGeom>
        </p:spPr>
      </p:pic>
      <p:pic>
        <p:nvPicPr>
          <p:cNvPr id="4" name="ani_state_space_discover_LeftRightYDistance_3D">
            <a:hlinkClick r:id="" action="ppaction://media"/>
            <a:extLst>
              <a:ext uri="{FF2B5EF4-FFF2-40B4-BE49-F238E27FC236}">
                <a16:creationId xmlns:a16="http://schemas.microsoft.com/office/drawing/2014/main" id="{E5FC8A13-3FD5-4187-9470-DA67A145C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7519" t="16091" r="9514" b="11477"/>
          <a:stretch/>
        </p:blipFill>
        <p:spPr>
          <a:xfrm>
            <a:off x="6734232" y="1691108"/>
            <a:ext cx="4135537" cy="4105785"/>
          </a:xfrm>
          <a:prstGeom prst="rect">
            <a:avLst/>
          </a:prstGeom>
        </p:spPr>
      </p:pic>
      <p:sp>
        <p:nvSpPr>
          <p:cNvPr id="16" name="Szöveg helye 14">
            <a:extLst>
              <a:ext uri="{FF2B5EF4-FFF2-40B4-BE49-F238E27FC236}">
                <a16:creationId xmlns:a16="http://schemas.microsoft.com/office/drawing/2014/main" id="{7F47C04B-046E-4B08-AC4E-3A8F57D8464E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az animáció azt mutatja, hogy alakul a jobb oldali és bal oldali szenzor értéke a futás során az első 2640 lépésben.</a:t>
            </a:r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B8396FB2-9242-41EC-9C20-D758F6E22CC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és a hozzá tartozó középpontól való távolság. A középpontól való vertikális távolság 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</a:t>
            </a:r>
            <a:r>
              <a:rPr lang="hu-HU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y_distance</a:t>
            </a:r>
            <a:r>
              <a:rPr lang="hu-HU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]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azt jelenti, hogy az szenzorokkal, felszerelt autó milyen mértékben távolodott el, az út közepét jelző képzeletbeli középponttól. Ez az érték 0, ha az autó a közép-vonalon van pozitív ha felfelé (menetirány szerinti bal), negatív, ha lefelé (menetirány szerinti jobb) irányba tér el.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iteráció, vagy az idő múlását jelzi.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Itt a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</a:t>
            </a:r>
            <a:endParaRPr lang="hu-HU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Szabadkézi sokszög: alakzat 12">
            <a:extLst>
              <a:ext uri="{FF2B5EF4-FFF2-40B4-BE49-F238E27FC236}">
                <a16:creationId xmlns:a16="http://schemas.microsoft.com/office/drawing/2014/main" id="{03F1C5FE-D621-4087-B8B5-BA428B983BE8}"/>
              </a:ext>
            </a:extLst>
          </p:cNvPr>
          <p:cNvSpPr/>
          <p:nvPr/>
        </p:nvSpPr>
        <p:spPr>
          <a:xfrm>
            <a:off x="2213822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színkodolással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jelöltem a középponttól való eltérést.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8963F52F-5DDC-4D42-8D8F-933E5EFABDA0}"/>
              </a:ext>
            </a:extLst>
          </p:cNvPr>
          <p:cNvSpPr/>
          <p:nvPr/>
        </p:nvSpPr>
        <p:spPr>
          <a:xfrm>
            <a:off x="2213822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</a:t>
            </a: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81A89CE5-5CBE-4C61-8C57-136A8F34A1AE}"/>
              </a:ext>
            </a:extLst>
          </p:cNvPr>
          <p:cNvSpPr/>
          <p:nvPr/>
        </p:nvSpPr>
        <p:spPr>
          <a:xfrm>
            <a:off x="7690624" y="3233926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függőleges tengely ugyan ennek a megfelelője</a:t>
            </a:r>
            <a:endParaRPr lang="hu-HU" dirty="0"/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EE7F3351-2704-4C81-A361-2304A9B07FB4}"/>
              </a:ext>
            </a:extLst>
          </p:cNvPr>
          <p:cNvSpPr/>
          <p:nvPr/>
        </p:nvSpPr>
        <p:spPr>
          <a:xfrm>
            <a:off x="7690624" y="3233926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másik ábrán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A7AB3919-7E37-4986-812D-03B15556A5A9}"/>
              </a:ext>
            </a:extLst>
          </p:cNvPr>
          <p:cNvSpPr/>
          <p:nvPr/>
        </p:nvSpPr>
        <p:spPr>
          <a:xfrm>
            <a:off x="9305022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623868A-ACA3-474F-A9A1-0F4999ED2B87}"/>
              </a:ext>
            </a:extLst>
          </p:cNvPr>
          <p:cNvSpPr/>
          <p:nvPr/>
        </p:nvSpPr>
        <p:spPr>
          <a:xfrm>
            <a:off x="9305022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</p:spTree>
    <p:extLst>
      <p:ext uri="{BB962C8B-B14F-4D97-AF65-F5344CB8AC3E}">
        <p14:creationId xmlns:p14="http://schemas.microsoft.com/office/powerpoint/2010/main" val="290746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8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7" grpId="0" animBg="1"/>
      <p:bldP spid="3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98DA5E1-ECD0-4F38-AB4E-52D93FFA0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1493420"/>
            <a:ext cx="3968287" cy="387116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4F7EB1E-9427-481F-BC8C-9645FDA0B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493420"/>
            <a:ext cx="3968287" cy="3871161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jelzi a kék az időben távolabbi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sárga az időben közelebbi</a:t>
            </a:r>
            <a:b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állapotot jelöli.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színkódolás ez esetben az időt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Annyi látszik,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Hogy ez nem lesz egy egyszerű feladat.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</p:spTree>
    <p:extLst>
      <p:ext uri="{BB962C8B-B14F-4D97-AF65-F5344CB8AC3E}">
        <p14:creationId xmlns:p14="http://schemas.microsoft.com/office/powerpoint/2010/main" val="380438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5B446CE1-F4E9-4BFE-A2E5-0796C7BAD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80" y="1299862"/>
            <a:ext cx="4365116" cy="425827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5F3F375-E0C0-4DE8-BF07-83B8C7DF8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15" y="1299862"/>
            <a:ext cx="4365116" cy="4258277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Gyakorlatilag,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 neurális hálónak az a feladata, hogy megtanulja az f(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sL,sR,sC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= z kapcsolatot és ezt a kapcsolatot próbáltam itt alacsonyabb dimenziószámban bemutatni.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487500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legutolsó méréshez tartozó értéket mutatják. (</a:t>
            </a:r>
            <a:r>
              <a:rPr lang="hu-HU" sz="1000" dirty="0">
                <a:solidFill>
                  <a:srgbClr val="E6A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sárga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sensor_right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kék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y_distance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hu-HU" sz="1000" dirty="0">
                <a:solidFill>
                  <a:srgbClr val="00964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zöld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sensor_left</a:t>
            </a:r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575873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ábrán a színes vonalak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714598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Arial Nova Cond" panose="020B0506020202020204" pitchFamily="34" charset="0"/>
              </a:rPr>
              <a:t>Ugyan ez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egy picit más szögben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CEF90955-35E5-4500-861B-07C35D59DB28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két statikus ábra ugyan annak a futásnak a teljes eredményét mutatja | picit másféleképen ezért van belőle kettő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C0D68057-4C4B-4E4A-80D4-B87DBE7F3399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tulajdonképen ez csak egy vizualizációs eszköz | mint később látni fogjuk, itt a jobb és a bal szenzor értékeinek függvényében ábrázoltam a középpontól való távolságot a függőleges tengelyen. A középső szenzor értékeit nem tettem fel az ábrára, mert a 4Dimenziót már nem tudtam volna ábrázolni.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576EF8E-ED31-40AE-A0C2-EBE386397A0A}"/>
              </a:ext>
            </a:extLst>
          </p:cNvPr>
          <p:cNvSpPr/>
          <p:nvPr/>
        </p:nvSpPr>
        <p:spPr>
          <a:xfrm>
            <a:off x="5514624" y="4535505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ugyan az, mint </a:t>
            </a:r>
            <a:r>
              <a:rPr lang="hu-HU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bal </a:t>
            </a: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csak nagyobb nagyításban, így jobban elkülönültek egymástól az egyes pontok. </a:t>
            </a:r>
            <a:endParaRPr lang="hu-HU" dirty="0"/>
          </a:p>
        </p:txBody>
      </p:sp>
      <p:sp>
        <p:nvSpPr>
          <p:cNvPr id="19" name="Szabadkézi sokszög: alakzat 18">
            <a:extLst>
              <a:ext uri="{FF2B5EF4-FFF2-40B4-BE49-F238E27FC236}">
                <a16:creationId xmlns:a16="http://schemas.microsoft.com/office/drawing/2014/main" id="{1E124626-48FE-43B7-9386-A6FE8D24691B}"/>
              </a:ext>
            </a:extLst>
          </p:cNvPr>
          <p:cNvSpPr/>
          <p:nvPr/>
        </p:nvSpPr>
        <p:spPr>
          <a:xfrm>
            <a:off x="5514624" y="4535505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Jobb oldali ábra</a:t>
            </a:r>
          </a:p>
        </p:txBody>
      </p:sp>
    </p:spTree>
    <p:extLst>
      <p:ext uri="{BB962C8B-B14F-4D97-AF65-F5344CB8AC3E}">
        <p14:creationId xmlns:p14="http://schemas.microsoft.com/office/powerpoint/2010/main" val="108314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state_space_discover_new_plotter_LeftRightYDistance_3D_v5">
            <a:hlinkClick r:id="" action="ppaction://media"/>
            <a:extLst>
              <a:ext uri="{FF2B5EF4-FFF2-40B4-BE49-F238E27FC236}">
                <a16:creationId xmlns:a16="http://schemas.microsoft.com/office/drawing/2014/main" id="{CFA37979-2CEE-4A9C-AA73-8135CEC44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98" y="1162161"/>
            <a:ext cx="5152516" cy="5152516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4" name="Szöveg helye 14">
            <a:extLst>
              <a:ext uri="{FF2B5EF4-FFF2-40B4-BE49-F238E27FC236}">
                <a16:creationId xmlns:a16="http://schemas.microsoft.com/office/drawing/2014/main" id="{DDA7699D-BFD6-46C9-992B-DF7E65C48011}"/>
              </a:ext>
            </a:extLst>
          </p:cNvPr>
          <p:cNvSpPr txBox="1">
            <a:spLocks/>
          </p:cNvSpPr>
          <p:nvPr/>
        </p:nvSpPr>
        <p:spPr>
          <a:xfrm>
            <a:off x="472591" y="156758"/>
            <a:ext cx="11246817" cy="50825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Ez a rövid animáció a pályán való haladás első pár lépést mutatja a szenzorok és a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középpontol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való távolság tükrében.</a:t>
            </a:r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5EFE8579-C204-4564-860E-1EE4AD7763E0}"/>
              </a:ext>
            </a:extLst>
          </p:cNvPr>
          <p:cNvSpPr txBox="1">
            <a:spLocks/>
          </p:cNvSpPr>
          <p:nvPr/>
        </p:nvSpPr>
        <p:spPr>
          <a:xfrm>
            <a:off x="945183" y="514225"/>
            <a:ext cx="10774225" cy="12358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4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ToDo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itt csak a futás első pár lépését </a:t>
            </a:r>
            <a:r>
              <a:rPr lang="hu-HU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rendereltem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ki ráadásul nincs rajta az #i (iteráció) számozása, ezért nem lehet érteni, hogy mi van az ábrán. | Gyakorlatilag folyamatában akartam bemutatni, hogyan alakultak ki az előző dián látható ábrák.</a:t>
            </a:r>
          </a:p>
        </p:txBody>
      </p:sp>
      <p:sp>
        <p:nvSpPr>
          <p:cNvPr id="17" name="Szabadkézi sokszög: alakzat 16">
            <a:extLst>
              <a:ext uri="{FF2B5EF4-FFF2-40B4-BE49-F238E27FC236}">
                <a16:creationId xmlns:a16="http://schemas.microsoft.com/office/drawing/2014/main" id="{A136483A-609A-487A-B14B-E96228C6F61B}"/>
              </a:ext>
            </a:extLst>
          </p:cNvPr>
          <p:cNvSpPr/>
          <p:nvPr/>
        </p:nvSpPr>
        <p:spPr>
          <a:xfrm>
            <a:off x="5195541" y="3065412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új adatokat (adat vektorokat) amelyek alapján mindig módosít egy picit a saját súlymátrixán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551210C2-7AA7-49B6-8FD9-32DF6FC40588}"/>
              </a:ext>
            </a:extLst>
          </p:cNvPr>
          <p:cNvSpPr/>
          <p:nvPr/>
        </p:nvSpPr>
        <p:spPr>
          <a:xfrm>
            <a:off x="5283914" y="3064461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ütemben kapja a Neurális Háló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6167EC95-2472-4869-B61A-4AA5C405C87A}"/>
              </a:ext>
            </a:extLst>
          </p:cNvPr>
          <p:cNvSpPr/>
          <p:nvPr/>
        </p:nvSpPr>
        <p:spPr>
          <a:xfrm>
            <a:off x="5283914" y="4370557"/>
            <a:ext cx="2502759" cy="966019"/>
          </a:xfrm>
          <a:custGeom>
            <a:avLst/>
            <a:gdLst>
              <a:gd name="connsiteX0" fmla="*/ 52938 w 2502759"/>
              <a:gd name="connsiteY0" fmla="*/ 0 h 966019"/>
              <a:gd name="connsiteX1" fmla="*/ 2360435 w 2502759"/>
              <a:gd name="connsiteY1" fmla="*/ 0 h 966019"/>
              <a:gd name="connsiteX2" fmla="*/ 2413373 w 2502759"/>
              <a:gd name="connsiteY2" fmla="*/ 52938 h 966019"/>
              <a:gd name="connsiteX3" fmla="*/ 2413373 w 2502759"/>
              <a:gd name="connsiteY3" fmla="*/ 402904 h 966019"/>
              <a:gd name="connsiteX4" fmla="*/ 2502759 w 2502759"/>
              <a:gd name="connsiteY4" fmla="*/ 483009 h 966019"/>
              <a:gd name="connsiteX5" fmla="*/ 2413373 w 2502759"/>
              <a:gd name="connsiteY5" fmla="*/ 563114 h 966019"/>
              <a:gd name="connsiteX6" fmla="*/ 2413373 w 2502759"/>
              <a:gd name="connsiteY6" fmla="*/ 913081 h 966019"/>
              <a:gd name="connsiteX7" fmla="*/ 2360435 w 2502759"/>
              <a:gd name="connsiteY7" fmla="*/ 966019 h 966019"/>
              <a:gd name="connsiteX8" fmla="*/ 52938 w 2502759"/>
              <a:gd name="connsiteY8" fmla="*/ 966019 h 966019"/>
              <a:gd name="connsiteX9" fmla="*/ 0 w 2502759"/>
              <a:gd name="connsiteY9" fmla="*/ 913081 h 966019"/>
              <a:gd name="connsiteX10" fmla="*/ 0 w 2502759"/>
              <a:gd name="connsiteY10" fmla="*/ 52938 h 966019"/>
              <a:gd name="connsiteX11" fmla="*/ 52938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402904"/>
                </a:lnTo>
                <a:lnTo>
                  <a:pt x="2502759" y="483009"/>
                </a:lnTo>
                <a:lnTo>
                  <a:pt x="2413373" y="563114"/>
                </a:ln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 a becslése minél pontosabb legyen.</a:t>
            </a:r>
            <a:endParaRPr lang="hu-HU" dirty="0"/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F2F7D3FC-0B7A-4AE6-837B-6E3C20AA1E90}"/>
              </a:ext>
            </a:extLst>
          </p:cNvPr>
          <p:cNvSpPr/>
          <p:nvPr/>
        </p:nvSpPr>
        <p:spPr>
          <a:xfrm>
            <a:off x="5283914" y="4370557"/>
            <a:ext cx="2414385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Annak érdekében,</a:t>
            </a:r>
          </a:p>
        </p:txBody>
      </p:sp>
    </p:spTree>
    <p:extLst>
      <p:ext uri="{BB962C8B-B14F-4D97-AF65-F5344CB8AC3E}">
        <p14:creationId xmlns:p14="http://schemas.microsoft.com/office/powerpoint/2010/main" val="516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ni_Plot3D_az10">
            <a:hlinkClick r:id="" action="ppaction://media"/>
            <a:extLst>
              <a:ext uri="{FF2B5EF4-FFF2-40B4-BE49-F238E27FC236}">
                <a16:creationId xmlns:a16="http://schemas.microsoft.com/office/drawing/2014/main" id="{63F9EF13-78C2-426E-AE51-1D0110607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57774" y="336370"/>
            <a:ext cx="5152517" cy="5152516"/>
          </a:xfrm>
          <a:prstGeom prst="rect">
            <a:avLst/>
          </a:prstGeom>
        </p:spPr>
      </p:pic>
      <p:pic>
        <p:nvPicPr>
          <p:cNvPr id="8" name="ani_Plot3D">
            <a:hlinkClick r:id="" action="ppaction://media"/>
            <a:extLst>
              <a:ext uri="{FF2B5EF4-FFF2-40B4-BE49-F238E27FC236}">
                <a16:creationId xmlns:a16="http://schemas.microsoft.com/office/drawing/2014/main" id="{AF1EF08D-C73A-4796-871B-88C0893EB5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398" y="393534"/>
            <a:ext cx="5152516" cy="5152516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igazából ebből sem látszik a fenti állításom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már jobban látszik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303208" y="2045470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Azonos szenzor értékhez sokféle középpontól mért távolság érték tartoznak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303208" y="2045470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Ebből még nem látszik az előbbi állítás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</p:spTree>
    <p:extLst>
      <p:ext uri="{BB962C8B-B14F-4D97-AF65-F5344CB8AC3E}">
        <p14:creationId xmlns:p14="http://schemas.microsoft.com/office/powerpoint/2010/main" val="26162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B2633BC-D43F-4D00-8CD2-0F5F9D8C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" y="1288562"/>
            <a:ext cx="12169372" cy="4280875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A0A6BE11-9ED2-4F6B-B71D-E42E054C4819}"/>
              </a:ext>
            </a:extLst>
          </p:cNvPr>
          <p:cNvGrpSpPr/>
          <p:nvPr/>
        </p:nvGrpSpPr>
        <p:grpSpPr>
          <a:xfrm>
            <a:off x="472591" y="156758"/>
            <a:ext cx="11719409" cy="1363083"/>
            <a:chOff x="472591" y="3684297"/>
            <a:chExt cx="11719409" cy="1363083"/>
          </a:xfrm>
        </p:grpSpPr>
        <p:sp>
          <p:nvSpPr>
            <p:cNvPr id="16" name="Szöveg helye 14">
              <a:extLst>
                <a:ext uri="{FF2B5EF4-FFF2-40B4-BE49-F238E27FC236}">
                  <a16:creationId xmlns:a16="http://schemas.microsoft.com/office/drawing/2014/main" id="{7F47C04B-046E-4B08-AC4E-3A8F57D8464E}"/>
                </a:ext>
              </a:extLst>
            </p:cNvPr>
            <p:cNvSpPr txBox="1">
              <a:spLocks/>
            </p:cNvSpPr>
            <p:nvPr/>
          </p:nvSpPr>
          <p:spPr>
            <a:xfrm>
              <a:off x="472591" y="3684297"/>
              <a:ext cx="11246817" cy="100561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3,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Doktori fokozatot tézisekre és azok igazolására adnak nem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softwarre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[Következő </a:t>
              </a:r>
              <a:r>
                <a:rPr lang="hu-HU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slide-on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kifejtve].</a:t>
              </a:r>
            </a:p>
          </p:txBody>
        </p:sp>
        <p:sp>
          <p:nvSpPr>
            <p:cNvPr id="19" name="Szöveg helye 14">
              <a:extLst>
                <a:ext uri="{FF2B5EF4-FFF2-40B4-BE49-F238E27FC236}">
                  <a16:creationId xmlns:a16="http://schemas.microsoft.com/office/drawing/2014/main" id="{B8396FB2-9242-41EC-9C20-D758F6E22CC0}"/>
                </a:ext>
              </a:extLst>
            </p:cNvPr>
            <p:cNvSpPr txBox="1">
              <a:spLocks/>
            </p:cNvSpPr>
            <p:nvPr/>
          </p:nvSpPr>
          <p:spPr>
            <a:xfrm>
              <a:off x="945183" y="4041764"/>
              <a:ext cx="11246817" cy="1005616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hu-HU" sz="4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-,</a:t>
              </a:r>
              <a:r>
                <a:rPr lang="hu-HU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Van kutatási hipotézisem arra vonatkozólag, hogy lehetne javítani a tanulást (és ez kapcsolódik is a szimulált környezethez)</a:t>
              </a:r>
            </a:p>
          </p:txBody>
        </p:sp>
      </p:grp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23" name="Szöveg helye 14">
            <a:extLst>
              <a:ext uri="{FF2B5EF4-FFF2-40B4-BE49-F238E27FC236}">
                <a16:creationId xmlns:a16="http://schemas.microsoft.com/office/drawing/2014/main" id="{AF848106-C0C0-45E5-9FC9-340EF812F503}"/>
              </a:ext>
            </a:extLst>
          </p:cNvPr>
          <p:cNvSpPr txBox="1">
            <a:spLocks/>
          </p:cNvSpPr>
          <p:nvPr/>
        </p:nvSpPr>
        <p:spPr>
          <a:xfrm>
            <a:off x="2040835" y="5897217"/>
            <a:ext cx="8401877" cy="80402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hu-HU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Korábban,</a:t>
            </a:r>
            <a:r>
              <a:rPr lang="hu-HU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már utaltam rá, hogy a neurális hálónak nem lesz könnyű dolga, amikor a szenzoros adatok és a középvonaltól mért távolság közötti kell felállítania a kapcsolatot.</a:t>
            </a:r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06485CF9-1E22-4444-9C93-E60FB1ABA304}"/>
              </a:ext>
            </a:extLst>
          </p:cNvPr>
          <p:cNvSpPr/>
          <p:nvPr/>
        </p:nvSpPr>
        <p:spPr>
          <a:xfrm>
            <a:off x="9516996" y="4535505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az ábrán szerepél még a két szenzor és a középponttól vett távolság is.</a:t>
            </a:r>
          </a:p>
        </p:txBody>
      </p:sp>
      <p:sp>
        <p:nvSpPr>
          <p:cNvPr id="24" name="Szabadkézi sokszög: alakzat 23">
            <a:extLst>
              <a:ext uri="{FF2B5EF4-FFF2-40B4-BE49-F238E27FC236}">
                <a16:creationId xmlns:a16="http://schemas.microsoft.com/office/drawing/2014/main" id="{6DA755BC-C797-4020-8D55-B8C8FD620A81}"/>
              </a:ext>
            </a:extLst>
          </p:cNvPr>
          <p:cNvSpPr/>
          <p:nvPr/>
        </p:nvSpPr>
        <p:spPr>
          <a:xfrm>
            <a:off x="9605369" y="453455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vízszintes tengely az idővonal</a:t>
            </a:r>
          </a:p>
        </p:txBody>
      </p:sp>
      <p:sp>
        <p:nvSpPr>
          <p:cNvPr id="27" name="Szabadkézi sokszög: alakzat 26">
            <a:extLst>
              <a:ext uri="{FF2B5EF4-FFF2-40B4-BE49-F238E27FC236}">
                <a16:creationId xmlns:a16="http://schemas.microsoft.com/office/drawing/2014/main" id="{F2A4275C-1F0E-4378-B6BD-CE00DBDF76FE}"/>
              </a:ext>
            </a:extLst>
          </p:cNvPr>
          <p:cNvSpPr/>
          <p:nvPr/>
        </p:nvSpPr>
        <p:spPr>
          <a:xfrm>
            <a:off x="2484706" y="2842164"/>
            <a:ext cx="2413373" cy="1051107"/>
          </a:xfrm>
          <a:custGeom>
            <a:avLst/>
            <a:gdLst>
              <a:gd name="connsiteX0" fmla="*/ 52938 w 2413373"/>
              <a:gd name="connsiteY0" fmla="*/ 0 h 1051107"/>
              <a:gd name="connsiteX1" fmla="*/ 2360435 w 2413373"/>
              <a:gd name="connsiteY1" fmla="*/ 0 h 1051107"/>
              <a:gd name="connsiteX2" fmla="*/ 2413373 w 2413373"/>
              <a:gd name="connsiteY2" fmla="*/ 52938 h 1051107"/>
              <a:gd name="connsiteX3" fmla="*/ 2413373 w 2413373"/>
              <a:gd name="connsiteY3" fmla="*/ 913081 h 1051107"/>
              <a:gd name="connsiteX4" fmla="*/ 2360435 w 2413373"/>
              <a:gd name="connsiteY4" fmla="*/ 966019 h 1051107"/>
              <a:gd name="connsiteX5" fmla="*/ 1282940 w 2413373"/>
              <a:gd name="connsiteY5" fmla="*/ 966019 h 1051107"/>
              <a:gd name="connsiteX6" fmla="*/ 1206686 w 2413373"/>
              <a:gd name="connsiteY6" fmla="*/ 1051107 h 1051107"/>
              <a:gd name="connsiteX7" fmla="*/ 1130433 w 2413373"/>
              <a:gd name="connsiteY7" fmla="*/ 966019 h 1051107"/>
              <a:gd name="connsiteX8" fmla="*/ 52938 w 2413373"/>
              <a:gd name="connsiteY8" fmla="*/ 966019 h 1051107"/>
              <a:gd name="connsiteX9" fmla="*/ 0 w 2413373"/>
              <a:gd name="connsiteY9" fmla="*/ 913081 h 1051107"/>
              <a:gd name="connsiteX10" fmla="*/ 0 w 2413373"/>
              <a:gd name="connsiteY10" fmla="*/ 52938 h 1051107"/>
              <a:gd name="connsiteX11" fmla="*/ 52938 w 2413373"/>
              <a:gd name="connsiteY11" fmla="*/ 0 h 10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13373" h="1051107">
                <a:moveTo>
                  <a:pt x="52938" y="0"/>
                </a:moveTo>
                <a:lnTo>
                  <a:pt x="2360435" y="0"/>
                </a:lnTo>
                <a:cubicBezTo>
                  <a:pt x="2389672" y="0"/>
                  <a:pt x="2413373" y="23701"/>
                  <a:pt x="2413373" y="52938"/>
                </a:cubicBezTo>
                <a:lnTo>
                  <a:pt x="2413373" y="913081"/>
                </a:lnTo>
                <a:cubicBezTo>
                  <a:pt x="2413373" y="942318"/>
                  <a:pt x="2389672" y="966019"/>
                  <a:pt x="2360435" y="966019"/>
                </a:cubicBezTo>
                <a:lnTo>
                  <a:pt x="1282940" y="966019"/>
                </a:lnTo>
                <a:lnTo>
                  <a:pt x="1206686" y="1051107"/>
                </a:lnTo>
                <a:lnTo>
                  <a:pt x="1130433" y="966019"/>
                </a:lnTo>
                <a:lnTo>
                  <a:pt x="52938" y="966019"/>
                </a:lnTo>
                <a:cubicBezTo>
                  <a:pt x="23701" y="966019"/>
                  <a:pt x="0" y="942318"/>
                  <a:pt x="0" y="913081"/>
                </a:cubicBezTo>
                <a:lnTo>
                  <a:pt x="0" y="52938"/>
                </a:lnTo>
                <a:cubicBezTo>
                  <a:pt x="0" y="23701"/>
                  <a:pt x="23701" y="0"/>
                  <a:pt x="5293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0" rIns="90000" rtlCol="0" anchor="t" anchorCtr="0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középpontól mért eltérés abszolút értékének kumulatív összege</a:t>
            </a:r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945D7983-4443-41C2-AA4A-2D63690F5DAD}"/>
              </a:ext>
            </a:extLst>
          </p:cNvPr>
          <p:cNvSpPr/>
          <p:nvPr/>
        </p:nvSpPr>
        <p:spPr>
          <a:xfrm>
            <a:off x="2484706" y="2842164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pedig nem más mint a fekete vonal</a:t>
            </a:r>
          </a:p>
        </p:txBody>
      </p:sp>
      <p:sp>
        <p:nvSpPr>
          <p:cNvPr id="13" name="Téglalap: szamárfül 12">
            <a:extLst>
              <a:ext uri="{FF2B5EF4-FFF2-40B4-BE49-F238E27FC236}">
                <a16:creationId xmlns:a16="http://schemas.microsoft.com/office/drawing/2014/main" id="{C3650F77-B6D9-4C7E-B214-CB37B37D2352}"/>
              </a:ext>
            </a:extLst>
          </p:cNvPr>
          <p:cNvSpPr/>
          <p:nvPr/>
        </p:nvSpPr>
        <p:spPr>
          <a:xfrm>
            <a:off x="9548883" y="1990416"/>
            <a:ext cx="2470872" cy="2104965"/>
          </a:xfrm>
          <a:prstGeom prst="foldedCorne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 err="1">
                <a:latin typeface="Arial Nova Cond" panose="020B0506020202020204" pitchFamily="34" charset="0"/>
              </a:rPr>
              <a:t>Placeholder</a:t>
            </a:r>
            <a:r>
              <a:rPr lang="hu-HU" sz="1200" dirty="0">
                <a:latin typeface="Arial Nova Cond" panose="020B0506020202020204" pitchFamily="34" charset="0"/>
              </a:rPr>
              <a:t> dia</a:t>
            </a:r>
          </a:p>
          <a:p>
            <a:pPr algn="ctr"/>
            <a:endParaRPr lang="hu-HU" sz="1200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hu-HU" sz="1200" dirty="0">
                <a:solidFill>
                  <a:schemeClr val="bg1"/>
                </a:solidFill>
                <a:latin typeface="Arial Nova Cond" panose="020B0506020202020204" pitchFamily="34" charset="0"/>
              </a:rPr>
              <a:t>Ezeket szeretném még berakni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5DDF9CCA-6AF6-4B11-A038-C13A35C12352}"/>
              </a:ext>
            </a:extLst>
          </p:cNvPr>
          <p:cNvSpPr/>
          <p:nvPr/>
        </p:nvSpPr>
        <p:spPr>
          <a:xfrm>
            <a:off x="5060023" y="1826630"/>
            <a:ext cx="2413373" cy="966019"/>
          </a:xfrm>
          <a:prstGeom prst="roundRect">
            <a:avLst>
              <a:gd name="adj" fmla="val 548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00" tIns="342000" rtlCol="0" anchor="t" anchorCtr="0"/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egy elég hosszú futás volt figyelembe véve, hogy korábban jellemzően 3000-es pályán mentek</a:t>
            </a:r>
          </a:p>
        </p:txBody>
      </p: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04753D39-D04E-4463-9C56-EC85F75ED949}"/>
              </a:ext>
            </a:extLst>
          </p:cNvPr>
          <p:cNvSpPr/>
          <p:nvPr/>
        </p:nvSpPr>
        <p:spPr>
          <a:xfrm>
            <a:off x="5060023" y="1735962"/>
            <a:ext cx="2414385" cy="405425"/>
          </a:xfrm>
          <a:custGeom>
            <a:avLst/>
            <a:gdLst>
              <a:gd name="connsiteX0" fmla="*/ 1207193 w 2414385"/>
              <a:gd name="connsiteY0" fmla="*/ 0 h 405425"/>
              <a:gd name="connsiteX1" fmla="*/ 1287298 w 2414385"/>
              <a:gd name="connsiteY1" fmla="*/ 89386 h 405425"/>
              <a:gd name="connsiteX2" fmla="*/ 2361447 w 2414385"/>
              <a:gd name="connsiteY2" fmla="*/ 89386 h 405425"/>
              <a:gd name="connsiteX3" fmla="*/ 2414385 w 2414385"/>
              <a:gd name="connsiteY3" fmla="*/ 153441 h 405425"/>
              <a:gd name="connsiteX4" fmla="*/ 2413848 w 2414385"/>
              <a:gd name="connsiteY4" fmla="*/ 405425 h 405425"/>
              <a:gd name="connsiteX5" fmla="*/ 79 w 2414385"/>
              <a:gd name="connsiteY5" fmla="*/ 404812 h 405425"/>
              <a:gd name="connsiteX6" fmla="*/ 1012 w 2414385"/>
              <a:gd name="connsiteY6" fmla="*/ 153441 h 405425"/>
              <a:gd name="connsiteX7" fmla="*/ 53950 w 2414385"/>
              <a:gd name="connsiteY7" fmla="*/ 89386 h 405425"/>
              <a:gd name="connsiteX8" fmla="*/ 1127088 w 2414385"/>
              <a:gd name="connsiteY8" fmla="*/ 89386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4385" h="405425">
                <a:moveTo>
                  <a:pt x="1207193" y="0"/>
                </a:moveTo>
                <a:lnTo>
                  <a:pt x="1287298" y="89386"/>
                </a:lnTo>
                <a:lnTo>
                  <a:pt x="2361447" y="89386"/>
                </a:lnTo>
                <a:cubicBezTo>
                  <a:pt x="2390684" y="89386"/>
                  <a:pt x="2414385" y="118064"/>
                  <a:pt x="2414385" y="153441"/>
                </a:cubicBezTo>
                <a:lnTo>
                  <a:pt x="2413848" y="405425"/>
                </a:lnTo>
                <a:lnTo>
                  <a:pt x="79" y="404812"/>
                </a:lnTo>
                <a:cubicBezTo>
                  <a:pt x="-404" y="321816"/>
                  <a:pt x="1495" y="236437"/>
                  <a:pt x="1012" y="153441"/>
                </a:cubicBezTo>
                <a:cubicBezTo>
                  <a:pt x="1012" y="118064"/>
                  <a:pt x="24713" y="89386"/>
                  <a:pt x="53950" y="89386"/>
                </a:cubicBezTo>
                <a:lnTo>
                  <a:pt x="1127088" y="893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5649</a:t>
            </a:r>
          </a:p>
        </p:txBody>
      </p:sp>
      <p:sp>
        <p:nvSpPr>
          <p:cNvPr id="20" name="Szabadkézi sokszög: alakzat 19">
            <a:extLst>
              <a:ext uri="{FF2B5EF4-FFF2-40B4-BE49-F238E27FC236}">
                <a16:creationId xmlns:a16="http://schemas.microsoft.com/office/drawing/2014/main" id="{5DD8A5CF-4094-48FE-8615-10C6D39162E4}"/>
              </a:ext>
            </a:extLst>
          </p:cNvPr>
          <p:cNvSpPr/>
          <p:nvPr/>
        </p:nvSpPr>
        <p:spPr>
          <a:xfrm>
            <a:off x="2396333" y="1826299"/>
            <a:ext cx="2502759" cy="96601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02759" h="966019">
                <a:moveTo>
                  <a:pt x="142324" y="0"/>
                </a:moveTo>
                <a:lnTo>
                  <a:pt x="2449821" y="0"/>
                </a:lnTo>
                <a:cubicBezTo>
                  <a:pt x="2479058" y="0"/>
                  <a:pt x="2502759" y="23701"/>
                  <a:pt x="2502759" y="52938"/>
                </a:cubicBezTo>
                <a:lnTo>
                  <a:pt x="2502759" y="913081"/>
                </a:lnTo>
                <a:cubicBezTo>
                  <a:pt x="2502759" y="942318"/>
                  <a:pt x="2479058" y="966019"/>
                  <a:pt x="2449821" y="966019"/>
                </a:cubicBezTo>
                <a:lnTo>
                  <a:pt x="142324" y="966019"/>
                </a:lnTo>
                <a:cubicBezTo>
                  <a:pt x="113087" y="966019"/>
                  <a:pt x="89386" y="942318"/>
                  <a:pt x="89386" y="913081"/>
                </a:cubicBezTo>
                <a:lnTo>
                  <a:pt x="89386" y="563115"/>
                </a:lnTo>
                <a:lnTo>
                  <a:pt x="0" y="483010"/>
                </a:lnTo>
                <a:lnTo>
                  <a:pt x="89386" y="402905"/>
                </a:lnTo>
                <a:lnTo>
                  <a:pt x="89386" y="52938"/>
                </a:lnTo>
                <a:cubicBezTo>
                  <a:pt x="89386" y="23701"/>
                  <a:pt x="113087" y="0"/>
                  <a:pt x="1423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6800" tIns="360000" rtlCol="0" anchor="t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Ezen már rajta van az a metrika ami alapján összehasonlítható egy-egy módszer</a:t>
            </a:r>
          </a:p>
        </p:txBody>
      </p: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C017D779-CF5B-4B22-8FDC-0A13AFB77545}"/>
              </a:ext>
            </a:extLst>
          </p:cNvPr>
          <p:cNvSpPr/>
          <p:nvPr/>
        </p:nvSpPr>
        <p:spPr>
          <a:xfrm>
            <a:off x="2484706" y="1825348"/>
            <a:ext cx="2414386" cy="316039"/>
          </a:xfrm>
          <a:custGeom>
            <a:avLst/>
            <a:gdLst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9386 w 2502759"/>
              <a:gd name="connsiteY10" fmla="*/ 52938 h 966019"/>
              <a:gd name="connsiteX11" fmla="*/ 142324 w 2502759"/>
              <a:gd name="connsiteY11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759 w 2502759"/>
              <a:gd name="connsiteY3" fmla="*/ 913081 h 966019"/>
              <a:gd name="connsiteX4" fmla="*/ 2449821 w 2502759"/>
              <a:gd name="connsiteY4" fmla="*/ 966019 h 966019"/>
              <a:gd name="connsiteX5" fmla="*/ 142324 w 2502759"/>
              <a:gd name="connsiteY5" fmla="*/ 966019 h 966019"/>
              <a:gd name="connsiteX6" fmla="*/ 89386 w 2502759"/>
              <a:gd name="connsiteY6" fmla="*/ 913081 h 966019"/>
              <a:gd name="connsiteX7" fmla="*/ 89386 w 2502759"/>
              <a:gd name="connsiteY7" fmla="*/ 563115 h 966019"/>
              <a:gd name="connsiteX8" fmla="*/ 0 w 2502759"/>
              <a:gd name="connsiteY8" fmla="*/ 483010 h 966019"/>
              <a:gd name="connsiteX9" fmla="*/ 89386 w 2502759"/>
              <a:gd name="connsiteY9" fmla="*/ 402905 h 966019"/>
              <a:gd name="connsiteX10" fmla="*/ 88453 w 2502759"/>
              <a:gd name="connsiteY10" fmla="*/ 178028 h 966019"/>
              <a:gd name="connsiteX11" fmla="*/ 89386 w 2502759"/>
              <a:gd name="connsiteY11" fmla="*/ 52938 h 966019"/>
              <a:gd name="connsiteX12" fmla="*/ 142324 w 2502759"/>
              <a:gd name="connsiteY12" fmla="*/ 0 h 966019"/>
              <a:gd name="connsiteX0" fmla="*/ 142324 w 2502759"/>
              <a:gd name="connsiteY0" fmla="*/ 0 h 966019"/>
              <a:gd name="connsiteX1" fmla="*/ 2449821 w 2502759"/>
              <a:gd name="connsiteY1" fmla="*/ 0 h 966019"/>
              <a:gd name="connsiteX2" fmla="*/ 2502759 w 2502759"/>
              <a:gd name="connsiteY2" fmla="*/ 52938 h 966019"/>
              <a:gd name="connsiteX3" fmla="*/ 2502222 w 2502759"/>
              <a:gd name="connsiteY3" fmla="*/ 190343 h 966019"/>
              <a:gd name="connsiteX4" fmla="*/ 2502759 w 2502759"/>
              <a:gd name="connsiteY4" fmla="*/ 913081 h 966019"/>
              <a:gd name="connsiteX5" fmla="*/ 2449821 w 2502759"/>
              <a:gd name="connsiteY5" fmla="*/ 966019 h 966019"/>
              <a:gd name="connsiteX6" fmla="*/ 142324 w 2502759"/>
              <a:gd name="connsiteY6" fmla="*/ 966019 h 966019"/>
              <a:gd name="connsiteX7" fmla="*/ 89386 w 2502759"/>
              <a:gd name="connsiteY7" fmla="*/ 913081 h 966019"/>
              <a:gd name="connsiteX8" fmla="*/ 89386 w 2502759"/>
              <a:gd name="connsiteY8" fmla="*/ 563115 h 966019"/>
              <a:gd name="connsiteX9" fmla="*/ 0 w 2502759"/>
              <a:gd name="connsiteY9" fmla="*/ 483010 h 966019"/>
              <a:gd name="connsiteX10" fmla="*/ 89386 w 2502759"/>
              <a:gd name="connsiteY10" fmla="*/ 402905 h 966019"/>
              <a:gd name="connsiteX11" fmla="*/ 88453 w 2502759"/>
              <a:gd name="connsiteY11" fmla="*/ 178028 h 966019"/>
              <a:gd name="connsiteX12" fmla="*/ 89386 w 2502759"/>
              <a:gd name="connsiteY12" fmla="*/ 52938 h 966019"/>
              <a:gd name="connsiteX13" fmla="*/ 142324 w 2502759"/>
              <a:gd name="connsiteY13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53871 w 2414306"/>
              <a:gd name="connsiteY6" fmla="*/ 966019 h 966019"/>
              <a:gd name="connsiteX7" fmla="*/ 933 w 2414306"/>
              <a:gd name="connsiteY7" fmla="*/ 913081 h 966019"/>
              <a:gd name="connsiteX8" fmla="*/ 933 w 2414306"/>
              <a:gd name="connsiteY8" fmla="*/ 563115 h 966019"/>
              <a:gd name="connsiteX9" fmla="*/ 933 w 2414306"/>
              <a:gd name="connsiteY9" fmla="*/ 402905 h 966019"/>
              <a:gd name="connsiteX10" fmla="*/ 0 w 2414306"/>
              <a:gd name="connsiteY10" fmla="*/ 178028 h 966019"/>
              <a:gd name="connsiteX11" fmla="*/ 933 w 2414306"/>
              <a:gd name="connsiteY11" fmla="*/ 52938 h 966019"/>
              <a:gd name="connsiteX12" fmla="*/ 53871 w 2414306"/>
              <a:gd name="connsiteY12" fmla="*/ 0 h 966019"/>
              <a:gd name="connsiteX0" fmla="*/ 53871 w 2414306"/>
              <a:gd name="connsiteY0" fmla="*/ 0 h 966019"/>
              <a:gd name="connsiteX1" fmla="*/ 2361368 w 2414306"/>
              <a:gd name="connsiteY1" fmla="*/ 0 h 966019"/>
              <a:gd name="connsiteX2" fmla="*/ 2414306 w 2414306"/>
              <a:gd name="connsiteY2" fmla="*/ 52938 h 966019"/>
              <a:gd name="connsiteX3" fmla="*/ 2413769 w 2414306"/>
              <a:gd name="connsiteY3" fmla="*/ 190343 h 966019"/>
              <a:gd name="connsiteX4" fmla="*/ 2414306 w 2414306"/>
              <a:gd name="connsiteY4" fmla="*/ 913081 h 966019"/>
              <a:gd name="connsiteX5" fmla="*/ 2361368 w 2414306"/>
              <a:gd name="connsiteY5" fmla="*/ 966019 h 966019"/>
              <a:gd name="connsiteX6" fmla="*/ 933 w 2414306"/>
              <a:gd name="connsiteY6" fmla="*/ 913081 h 966019"/>
              <a:gd name="connsiteX7" fmla="*/ 933 w 2414306"/>
              <a:gd name="connsiteY7" fmla="*/ 563115 h 966019"/>
              <a:gd name="connsiteX8" fmla="*/ 933 w 2414306"/>
              <a:gd name="connsiteY8" fmla="*/ 402905 h 966019"/>
              <a:gd name="connsiteX9" fmla="*/ 0 w 2414306"/>
              <a:gd name="connsiteY9" fmla="*/ 178028 h 966019"/>
              <a:gd name="connsiteX10" fmla="*/ 933 w 2414306"/>
              <a:gd name="connsiteY10" fmla="*/ 52938 h 966019"/>
              <a:gd name="connsiteX11" fmla="*/ 53871 w 2414306"/>
              <a:gd name="connsiteY11" fmla="*/ 0 h 966019"/>
              <a:gd name="connsiteX0" fmla="*/ 53871 w 2414306"/>
              <a:gd name="connsiteY0" fmla="*/ 0 h 982040"/>
              <a:gd name="connsiteX1" fmla="*/ 2361368 w 2414306"/>
              <a:gd name="connsiteY1" fmla="*/ 0 h 982040"/>
              <a:gd name="connsiteX2" fmla="*/ 2414306 w 2414306"/>
              <a:gd name="connsiteY2" fmla="*/ 52938 h 982040"/>
              <a:gd name="connsiteX3" fmla="*/ 2413769 w 2414306"/>
              <a:gd name="connsiteY3" fmla="*/ 190343 h 982040"/>
              <a:gd name="connsiteX4" fmla="*/ 2414306 w 2414306"/>
              <a:gd name="connsiteY4" fmla="*/ 913081 h 982040"/>
              <a:gd name="connsiteX5" fmla="*/ 933 w 2414306"/>
              <a:gd name="connsiteY5" fmla="*/ 913081 h 982040"/>
              <a:gd name="connsiteX6" fmla="*/ 933 w 2414306"/>
              <a:gd name="connsiteY6" fmla="*/ 563115 h 982040"/>
              <a:gd name="connsiteX7" fmla="*/ 933 w 2414306"/>
              <a:gd name="connsiteY7" fmla="*/ 402905 h 982040"/>
              <a:gd name="connsiteX8" fmla="*/ 0 w 2414306"/>
              <a:gd name="connsiteY8" fmla="*/ 178028 h 982040"/>
              <a:gd name="connsiteX9" fmla="*/ 933 w 2414306"/>
              <a:gd name="connsiteY9" fmla="*/ 52938 h 982040"/>
              <a:gd name="connsiteX10" fmla="*/ 53871 w 2414306"/>
              <a:gd name="connsiteY10" fmla="*/ 0 h 982040"/>
              <a:gd name="connsiteX0" fmla="*/ 53871 w 2414306"/>
              <a:gd name="connsiteY0" fmla="*/ 0 h 920876"/>
              <a:gd name="connsiteX1" fmla="*/ 2361368 w 2414306"/>
              <a:gd name="connsiteY1" fmla="*/ 0 h 920876"/>
              <a:gd name="connsiteX2" fmla="*/ 2414306 w 2414306"/>
              <a:gd name="connsiteY2" fmla="*/ 52938 h 920876"/>
              <a:gd name="connsiteX3" fmla="*/ 2413769 w 2414306"/>
              <a:gd name="connsiteY3" fmla="*/ 190343 h 920876"/>
              <a:gd name="connsiteX4" fmla="*/ 2414306 w 2414306"/>
              <a:gd name="connsiteY4" fmla="*/ 913081 h 920876"/>
              <a:gd name="connsiteX5" fmla="*/ 933 w 2414306"/>
              <a:gd name="connsiteY5" fmla="*/ 563115 h 920876"/>
              <a:gd name="connsiteX6" fmla="*/ 933 w 2414306"/>
              <a:gd name="connsiteY6" fmla="*/ 402905 h 920876"/>
              <a:gd name="connsiteX7" fmla="*/ 0 w 2414306"/>
              <a:gd name="connsiteY7" fmla="*/ 178028 h 920876"/>
              <a:gd name="connsiteX8" fmla="*/ 933 w 2414306"/>
              <a:gd name="connsiteY8" fmla="*/ 52938 h 920876"/>
              <a:gd name="connsiteX9" fmla="*/ 53871 w 2414306"/>
              <a:gd name="connsiteY9" fmla="*/ 0 h 920876"/>
              <a:gd name="connsiteX0" fmla="*/ 53871 w 2414306"/>
              <a:gd name="connsiteY0" fmla="*/ 0 h 915179"/>
              <a:gd name="connsiteX1" fmla="*/ 2361368 w 2414306"/>
              <a:gd name="connsiteY1" fmla="*/ 0 h 915179"/>
              <a:gd name="connsiteX2" fmla="*/ 2414306 w 2414306"/>
              <a:gd name="connsiteY2" fmla="*/ 52938 h 915179"/>
              <a:gd name="connsiteX3" fmla="*/ 2413769 w 2414306"/>
              <a:gd name="connsiteY3" fmla="*/ 190343 h 915179"/>
              <a:gd name="connsiteX4" fmla="*/ 2414306 w 2414306"/>
              <a:gd name="connsiteY4" fmla="*/ 913081 h 915179"/>
              <a:gd name="connsiteX5" fmla="*/ 933 w 2414306"/>
              <a:gd name="connsiteY5" fmla="*/ 402905 h 915179"/>
              <a:gd name="connsiteX6" fmla="*/ 0 w 2414306"/>
              <a:gd name="connsiteY6" fmla="*/ 178028 h 915179"/>
              <a:gd name="connsiteX7" fmla="*/ 933 w 2414306"/>
              <a:gd name="connsiteY7" fmla="*/ 52938 h 915179"/>
              <a:gd name="connsiteX8" fmla="*/ 53871 w 2414306"/>
              <a:gd name="connsiteY8" fmla="*/ 0 h 915179"/>
              <a:gd name="connsiteX0" fmla="*/ 53871 w 2414306"/>
              <a:gd name="connsiteY0" fmla="*/ 0 h 913081"/>
              <a:gd name="connsiteX1" fmla="*/ 2361368 w 2414306"/>
              <a:gd name="connsiteY1" fmla="*/ 0 h 913081"/>
              <a:gd name="connsiteX2" fmla="*/ 2414306 w 2414306"/>
              <a:gd name="connsiteY2" fmla="*/ 52938 h 913081"/>
              <a:gd name="connsiteX3" fmla="*/ 2413769 w 2414306"/>
              <a:gd name="connsiteY3" fmla="*/ 190343 h 913081"/>
              <a:gd name="connsiteX4" fmla="*/ 2414306 w 2414306"/>
              <a:gd name="connsiteY4" fmla="*/ 913081 h 913081"/>
              <a:gd name="connsiteX5" fmla="*/ 0 w 2414306"/>
              <a:gd name="connsiteY5" fmla="*/ 178028 h 913081"/>
              <a:gd name="connsiteX6" fmla="*/ 933 w 2414306"/>
              <a:gd name="connsiteY6" fmla="*/ 52938 h 913081"/>
              <a:gd name="connsiteX7" fmla="*/ 53871 w 2414306"/>
              <a:gd name="connsiteY7" fmla="*/ 0 h 913081"/>
              <a:gd name="connsiteX0" fmla="*/ 53871 w 2414306"/>
              <a:gd name="connsiteY0" fmla="*/ 0 h 190343"/>
              <a:gd name="connsiteX1" fmla="*/ 2361368 w 2414306"/>
              <a:gd name="connsiteY1" fmla="*/ 0 h 190343"/>
              <a:gd name="connsiteX2" fmla="*/ 2414306 w 2414306"/>
              <a:gd name="connsiteY2" fmla="*/ 52938 h 190343"/>
              <a:gd name="connsiteX3" fmla="*/ 2413769 w 2414306"/>
              <a:gd name="connsiteY3" fmla="*/ 190343 h 190343"/>
              <a:gd name="connsiteX4" fmla="*/ 0 w 2414306"/>
              <a:gd name="connsiteY4" fmla="*/ 178028 h 190343"/>
              <a:gd name="connsiteX5" fmla="*/ 933 w 2414306"/>
              <a:gd name="connsiteY5" fmla="*/ 52938 h 190343"/>
              <a:gd name="connsiteX6" fmla="*/ 53871 w 2414306"/>
              <a:gd name="connsiteY6" fmla="*/ 0 h 190343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6290 w 2416725"/>
              <a:gd name="connsiteY0" fmla="*/ 0 h 258715"/>
              <a:gd name="connsiteX1" fmla="*/ 2363787 w 2416725"/>
              <a:gd name="connsiteY1" fmla="*/ 0 h 258715"/>
              <a:gd name="connsiteX2" fmla="*/ 2416725 w 2416725"/>
              <a:gd name="connsiteY2" fmla="*/ 52938 h 258715"/>
              <a:gd name="connsiteX3" fmla="*/ 2416188 w 2416725"/>
              <a:gd name="connsiteY3" fmla="*/ 190343 h 258715"/>
              <a:gd name="connsiteX4" fmla="*/ 38 w 2416725"/>
              <a:gd name="connsiteY4" fmla="*/ 258715 h 258715"/>
              <a:gd name="connsiteX5" fmla="*/ 3352 w 2416725"/>
              <a:gd name="connsiteY5" fmla="*/ 52938 h 258715"/>
              <a:gd name="connsiteX6" fmla="*/ 56290 w 2416725"/>
              <a:gd name="connsiteY6" fmla="*/ 0 h 258715"/>
              <a:gd name="connsiteX0" fmla="*/ 52938 w 2413373"/>
              <a:gd name="connsiteY0" fmla="*/ 0 h 258715"/>
              <a:gd name="connsiteX1" fmla="*/ 2360435 w 2413373"/>
              <a:gd name="connsiteY1" fmla="*/ 0 h 258715"/>
              <a:gd name="connsiteX2" fmla="*/ 2413373 w 2413373"/>
              <a:gd name="connsiteY2" fmla="*/ 52938 h 258715"/>
              <a:gd name="connsiteX3" fmla="*/ 2412836 w 2413373"/>
              <a:gd name="connsiteY3" fmla="*/ 190343 h 258715"/>
              <a:gd name="connsiteX4" fmla="*/ 1448 w 2413373"/>
              <a:gd name="connsiteY4" fmla="*/ 258715 h 258715"/>
              <a:gd name="connsiteX5" fmla="*/ 0 w 2413373"/>
              <a:gd name="connsiteY5" fmla="*/ 52938 h 258715"/>
              <a:gd name="connsiteX6" fmla="*/ 52938 w 2413373"/>
              <a:gd name="connsiteY6" fmla="*/ 0 h 258715"/>
              <a:gd name="connsiteX0" fmla="*/ 53950 w 2414385"/>
              <a:gd name="connsiteY0" fmla="*/ 0 h 260683"/>
              <a:gd name="connsiteX1" fmla="*/ 2361447 w 2414385"/>
              <a:gd name="connsiteY1" fmla="*/ 0 h 260683"/>
              <a:gd name="connsiteX2" fmla="*/ 2414385 w 2414385"/>
              <a:gd name="connsiteY2" fmla="*/ 52938 h 260683"/>
              <a:gd name="connsiteX3" fmla="*/ 2413848 w 2414385"/>
              <a:gd name="connsiteY3" fmla="*/ 190343 h 260683"/>
              <a:gd name="connsiteX4" fmla="*/ 79 w 2414385"/>
              <a:gd name="connsiteY4" fmla="*/ 260683 h 260683"/>
              <a:gd name="connsiteX5" fmla="*/ 1012 w 2414385"/>
              <a:gd name="connsiteY5" fmla="*/ 52938 h 260683"/>
              <a:gd name="connsiteX6" fmla="*/ 53950 w 2414385"/>
              <a:gd name="connsiteY6" fmla="*/ 0 h 260683"/>
              <a:gd name="connsiteX0" fmla="*/ 53950 w 2414385"/>
              <a:gd name="connsiteY0" fmla="*/ 0 h 261190"/>
              <a:gd name="connsiteX1" fmla="*/ 2361447 w 2414385"/>
              <a:gd name="connsiteY1" fmla="*/ 0 h 261190"/>
              <a:gd name="connsiteX2" fmla="*/ 2414385 w 2414385"/>
              <a:gd name="connsiteY2" fmla="*/ 52938 h 261190"/>
              <a:gd name="connsiteX3" fmla="*/ 2413848 w 2414385"/>
              <a:gd name="connsiteY3" fmla="*/ 261190 h 261190"/>
              <a:gd name="connsiteX4" fmla="*/ 79 w 2414385"/>
              <a:gd name="connsiteY4" fmla="*/ 260683 h 261190"/>
              <a:gd name="connsiteX5" fmla="*/ 1012 w 2414385"/>
              <a:gd name="connsiteY5" fmla="*/ 52938 h 261190"/>
              <a:gd name="connsiteX6" fmla="*/ 53950 w 2414385"/>
              <a:gd name="connsiteY6" fmla="*/ 0 h 261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385" h="261190">
                <a:moveTo>
                  <a:pt x="53950" y="0"/>
                </a:moveTo>
                <a:lnTo>
                  <a:pt x="2361447" y="0"/>
                </a:lnTo>
                <a:cubicBezTo>
                  <a:pt x="2390684" y="0"/>
                  <a:pt x="2414385" y="23701"/>
                  <a:pt x="2414385" y="52938"/>
                </a:cubicBezTo>
                <a:lnTo>
                  <a:pt x="2413848" y="261190"/>
                </a:lnTo>
                <a:lnTo>
                  <a:pt x="79" y="260683"/>
                </a:lnTo>
                <a:cubicBezTo>
                  <a:pt x="-404" y="192091"/>
                  <a:pt x="1495" y="121530"/>
                  <a:pt x="1012" y="52938"/>
                </a:cubicBezTo>
                <a:cubicBezTo>
                  <a:pt x="1012" y="23701"/>
                  <a:pt x="24713" y="0"/>
                  <a:pt x="539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tlCol="0" anchor="ctr">
            <a:noAutofit/>
          </a:bodyPr>
          <a:lstStyle/>
          <a:p>
            <a:r>
              <a:rPr lang="hu-H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Ilyen és hasonló ábrákból még sok kell</a:t>
            </a:r>
          </a:p>
        </p:txBody>
      </p:sp>
    </p:spTree>
    <p:extLst>
      <p:ext uri="{BB962C8B-B14F-4D97-AF65-F5344CB8AC3E}">
        <p14:creationId xmlns:p14="http://schemas.microsoft.com/office/powerpoint/2010/main" val="4101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  <p:bldP spid="30" grpId="0" animBg="1"/>
      <p:bldP spid="1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A" id="{1BE77F33-257E-479D-B44E-E2BF257A5662}" vid="{7127042C-EF12-4B85-9C45-9BFC03BC8D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18459</TotalTime>
  <Words>2071</Words>
  <Application>Microsoft Office PowerPoint</Application>
  <PresentationFormat>Szélesvásznú</PresentationFormat>
  <Paragraphs>202</Paragraphs>
  <Slides>15</Slides>
  <Notes>14</Notes>
  <HiddenSlides>0</HiddenSlides>
  <MMClips>15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Arial Nova Cond</vt:lpstr>
      <vt:lpstr>Calibri</vt:lpstr>
      <vt:lpstr>Calibri Light</vt:lpstr>
      <vt:lpstr>Times New Roman</vt:lpstr>
      <vt:lpstr>Verdana</vt:lpstr>
      <vt:lpstr>Office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for predicting latency</dc:title>
  <dc:creator>István Pintye</dc:creator>
  <cp:lastModifiedBy>Pintye István</cp:lastModifiedBy>
  <cp:revision>1003</cp:revision>
  <dcterms:created xsi:type="dcterms:W3CDTF">2019-06-15T13:08:53Z</dcterms:created>
  <dcterms:modified xsi:type="dcterms:W3CDTF">2021-11-01T08:42:22Z</dcterms:modified>
</cp:coreProperties>
</file>